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336" r:id="rId3"/>
    <p:sldId id="258" r:id="rId4"/>
    <p:sldId id="308" r:id="rId5"/>
    <p:sldId id="315" r:id="rId6"/>
    <p:sldId id="338" r:id="rId7"/>
    <p:sldId id="261" r:id="rId8"/>
    <p:sldId id="262" r:id="rId9"/>
    <p:sldId id="299" r:id="rId10"/>
    <p:sldId id="326" r:id="rId11"/>
    <p:sldId id="349" r:id="rId12"/>
    <p:sldId id="350" r:id="rId13"/>
    <p:sldId id="325" r:id="rId14"/>
    <p:sldId id="264" r:id="rId15"/>
    <p:sldId id="317" r:id="rId16"/>
    <p:sldId id="351" r:id="rId17"/>
    <p:sldId id="269" r:id="rId18"/>
    <p:sldId id="355" r:id="rId19"/>
    <p:sldId id="304" r:id="rId20"/>
    <p:sldId id="318" r:id="rId21"/>
    <p:sldId id="312" r:id="rId22"/>
    <p:sldId id="319" r:id="rId23"/>
    <p:sldId id="271" r:id="rId24"/>
    <p:sldId id="272" r:id="rId25"/>
    <p:sldId id="339" r:id="rId26"/>
    <p:sldId id="358" r:id="rId27"/>
    <p:sldId id="273" r:id="rId28"/>
    <p:sldId id="300" r:id="rId29"/>
    <p:sldId id="311" r:id="rId30"/>
    <p:sldId id="320" r:id="rId31"/>
    <p:sldId id="356" r:id="rId32"/>
    <p:sldId id="343" r:id="rId33"/>
    <p:sldId id="354" r:id="rId34"/>
    <p:sldId id="277" r:id="rId35"/>
    <p:sldId id="341" r:id="rId36"/>
    <p:sldId id="278" r:id="rId37"/>
    <p:sldId id="344" r:id="rId38"/>
    <p:sldId id="345" r:id="rId39"/>
    <p:sldId id="328" r:id="rId40"/>
    <p:sldId id="346" r:id="rId41"/>
    <p:sldId id="357" r:id="rId42"/>
    <p:sldId id="348" r:id="rId43"/>
    <p:sldId id="323" r:id="rId44"/>
    <p:sldId id="322" r:id="rId45"/>
    <p:sldId id="333" r:id="rId46"/>
    <p:sldId id="332" r:id="rId47"/>
    <p:sldId id="335" r:id="rId48"/>
    <p:sldId id="337" r:id="rId49"/>
    <p:sldId id="324" r:id="rId50"/>
    <p:sldId id="275" r:id="rId51"/>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Manuel Oliveira" initials="AMO" lastIdx="7" clrIdx="0">
    <p:extLst>
      <p:ext uri="{19B8F6BF-5375-455C-9EA6-DF929625EA0E}">
        <p15:presenceInfo xmlns:p15="http://schemas.microsoft.com/office/powerpoint/2012/main" userId="S-1-5-21-777013447-1396133014-1563503735-1591" providerId="AD"/>
      </p:ext>
    </p:extLst>
  </p:cmAuthor>
  <p:cmAuthor id="2" name="Sofia Sabino" initials="SS" lastIdx="52" clrIdx="1">
    <p:extLst>
      <p:ext uri="{19B8F6BF-5375-455C-9EA6-DF929625EA0E}">
        <p15:presenceInfo xmlns:p15="http://schemas.microsoft.com/office/powerpoint/2012/main" userId="S-1-5-21-777013447-1396133014-1563503735-2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9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Destaqu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édio 1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Estilo Claro 1 - Destaqu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Estilo com Tema 2 - Destaqu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14" d="100"/>
          <a:sy n="114" d="100"/>
        </p:scale>
        <p:origin x="60" y="2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reasFileshare\Share\LISBOA\UIF\UIF-SCI\A.%20An&#225;lise%20estat&#237;stica\2024\contas_relatorio_anu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reasFileshare\Share\LISBOA\UIF\UIF-SCI\A.%20An&#225;lise%20estat&#237;stica\2024\contas_relatorio_anu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0378333753704"/>
          <c:y val="0.205233998093549"/>
          <c:w val="0.49218776909752099"/>
          <c:h val="0.73755250023934704"/>
        </c:manualLayout>
      </c:layout>
      <c:doughnutChart>
        <c:varyColors val="1"/>
        <c:ser>
          <c:idx val="0"/>
          <c:order val="0"/>
          <c:tx>
            <c:strRef>
              <c:f>Sheet1!$B$1</c:f>
              <c:strCache>
                <c:ptCount val="1"/>
                <c:pt idx="0">
                  <c:v>Recursos humanos</c:v>
                </c:pt>
              </c:strCache>
            </c:strRef>
          </c:tx>
          <c:dPt>
            <c:idx val="0"/>
            <c:bubble3D val="0"/>
            <c:spPr>
              <a:solidFill>
                <a:schemeClr val="accent1">
                  <a:shade val="53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6-C892-419D-8DE2-AFDFFD40CCFF}"/>
              </c:ext>
            </c:extLst>
          </c:dPt>
          <c:dPt>
            <c:idx val="1"/>
            <c:bubble3D val="0"/>
            <c:spPr>
              <a:solidFill>
                <a:schemeClr val="accent1">
                  <a:shade val="76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C892-419D-8DE2-AFDFFD40CCFF}"/>
              </c:ext>
            </c:extLst>
          </c:dPt>
          <c:dPt>
            <c:idx val="2"/>
            <c:bubble3D val="0"/>
            <c:spPr>
              <a:solidFill>
                <a:schemeClr val="accent1"/>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C892-419D-8DE2-AFDFFD40CCFF}"/>
              </c:ext>
            </c:extLst>
          </c:dPt>
          <c:dPt>
            <c:idx val="3"/>
            <c:bubble3D val="0"/>
            <c:spPr>
              <a:solidFill>
                <a:schemeClr val="accent1">
                  <a:tint val="77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C892-419D-8DE2-AFDFFD40CCFF}"/>
              </c:ext>
            </c:extLst>
          </c:dPt>
          <c:dPt>
            <c:idx val="4"/>
            <c:bubble3D val="0"/>
            <c:spPr>
              <a:solidFill>
                <a:schemeClr val="accent1">
                  <a:tint val="54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8-E258-4FB9-BB5C-A5DF3EDCBD7A}"/>
              </c:ext>
            </c:extLst>
          </c:dPt>
          <c:dLbls>
            <c:dLbl>
              <c:idx val="0"/>
              <c:layout>
                <c:manualLayout>
                  <c:x val="-1.1430568256186951E-3"/>
                  <c:y val="-0.148020496426445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892-419D-8DE2-AFDFFD40CCFF}"/>
                </c:ext>
              </c:extLst>
            </c:dLbl>
            <c:dLbl>
              <c:idx val="1"/>
              <c:layout>
                <c:manualLayout>
                  <c:x val="5.3415059350065942E-2"/>
                  <c:y val="-3.58046429151214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92-419D-8DE2-AFDFFD40CCFF}"/>
                </c:ext>
              </c:extLst>
            </c:dLbl>
            <c:dLbl>
              <c:idx val="2"/>
              <c:layout>
                <c:manualLayout>
                  <c:x val="-5.0048944498827221E-2"/>
                  <c:y val="7.4972631193363129E-2"/>
                </c:manualLayout>
              </c:layout>
              <c:showLegendKey val="0"/>
              <c:showVal val="0"/>
              <c:showCatName val="1"/>
              <c:showSerName val="0"/>
              <c:showPercent val="1"/>
              <c:showBubbleSize val="0"/>
              <c:extLst>
                <c:ext xmlns:c15="http://schemas.microsoft.com/office/drawing/2012/chart" uri="{CE6537A1-D6FC-4f65-9D91-7224C49458BB}">
                  <c15:layout>
                    <c:manualLayout>
                      <c:w val="0.20995606661785179"/>
                      <c:h val="0.22234793141772499"/>
                    </c:manualLayout>
                  </c15:layout>
                </c:ext>
                <c:ext xmlns:c16="http://schemas.microsoft.com/office/drawing/2014/chart" uri="{C3380CC4-5D6E-409C-BE32-E72D297353CC}">
                  <c16:uniqueId val="{00000003-C892-419D-8DE2-AFDFFD40CCFF}"/>
                </c:ext>
              </c:extLst>
            </c:dLbl>
            <c:dLbl>
              <c:idx val="3"/>
              <c:layout>
                <c:manualLayout>
                  <c:x val="-8.1992035546706157E-2"/>
                  <c:y val="-0.1691662816302234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92-419D-8DE2-AFDFFD40CCFF}"/>
                </c:ext>
              </c:extLst>
            </c:dLbl>
            <c:dLbl>
              <c:idx val="4"/>
              <c:layout>
                <c:manualLayout>
                  <c:x val="1.7638908487676097E-3"/>
                  <c:y val="1.5859338902833427E-2"/>
                </c:manualLayout>
              </c:layout>
              <c:tx>
                <c:rich>
                  <a:bodyPr rot="0" spcFirstLastPara="1" vertOverflow="ellipsis" vert="horz" wrap="square" anchor="ctr" anchorCtr="1"/>
                  <a:lstStyle/>
                  <a:p>
                    <a:pPr>
                      <a:defRPr lang="pt-PT" sz="700" b="1" i="0" u="none" strike="noStrike" kern="1200" baseline="0">
                        <a:solidFill>
                          <a:schemeClr val="bg1"/>
                        </a:solidFill>
                        <a:latin typeface="+mn-lt"/>
                        <a:ea typeface="+mn-ea"/>
                        <a:cs typeface="+mn-cs"/>
                      </a:defRPr>
                    </a:pPr>
                    <a:fld id="{06585BE1-4E79-4BA8-A360-E15D3200F620}" type="CATEGORYNAME">
                      <a:rPr lang="pt-PT" sz="700" b="1" smtClean="0"/>
                      <a:pPr>
                        <a:defRPr lang="pt-PT" sz="700" b="1">
                          <a:solidFill>
                            <a:schemeClr val="bg1"/>
                          </a:solidFill>
                        </a:defRPr>
                      </a:pPr>
                      <a:t>[NOME DA CATEGORIA]</a:t>
                    </a:fld>
                    <a:r>
                      <a:rPr lang="pt-PT" sz="700" b="1" baseline="0" dirty="0"/>
                      <a:t>
</a:t>
                    </a:r>
                    <a:fld id="{6FAF22B7-9941-4A00-888E-3A6342F72302}" type="PERCENTAGE">
                      <a:rPr lang="pt-PT" sz="700" b="1" baseline="0" dirty="0"/>
                      <a:pPr>
                        <a:defRPr lang="pt-PT" sz="700" b="1">
                          <a:solidFill>
                            <a:schemeClr val="bg1"/>
                          </a:solidFill>
                        </a:defRPr>
                      </a:pPr>
                      <a:t>[PERCENTAGEM]</a:t>
                    </a:fld>
                    <a:endParaRPr lang="pt-PT" sz="700" b="1" baseline="0" dirty="0"/>
                  </a:p>
                </c:rich>
              </c:tx>
              <c:spPr>
                <a:noFill/>
                <a:ln>
                  <a:noFill/>
                </a:ln>
                <a:effectLst/>
              </c:spPr>
              <c:txPr>
                <a:bodyPr rot="0" spcFirstLastPara="1" vertOverflow="ellipsis" vert="horz" wrap="square" anchor="ctr" anchorCtr="1"/>
                <a:lstStyle/>
                <a:p>
                  <a:pPr>
                    <a:defRPr lang="pt-PT" sz="700" b="1" i="0" u="none" strike="noStrike" kern="1200" baseline="0">
                      <a:solidFill>
                        <a:schemeClr val="bg1"/>
                      </a:solidFill>
                      <a:latin typeface="+mn-lt"/>
                      <a:ea typeface="+mn-ea"/>
                      <a:cs typeface="+mn-cs"/>
                    </a:defRPr>
                  </a:pPr>
                  <a:endParaRPr lang="pt-PT"/>
                </a:p>
              </c:txPr>
              <c:showLegendKey val="0"/>
              <c:showVal val="1"/>
              <c:showCatName val="1"/>
              <c:showSerName val="0"/>
              <c:showPercent val="1"/>
              <c:showBubbleSize val="0"/>
              <c:extLst>
                <c:ext xmlns:c15="http://schemas.microsoft.com/office/drawing/2012/chart" uri="{CE6537A1-D6FC-4f65-9D91-7224C49458BB}">
                  <c15:layout>
                    <c:manualLayout>
                      <c:w val="0.38101792335324819"/>
                      <c:h val="0.22234793141772499"/>
                    </c:manualLayout>
                  </c15:layout>
                  <c15:dlblFieldTable/>
                  <c15:showDataLabelsRange val="0"/>
                </c:ext>
                <c:ext xmlns:c16="http://schemas.microsoft.com/office/drawing/2014/chart" uri="{C3380CC4-5D6E-409C-BE32-E72D297353CC}">
                  <c16:uniqueId val="{00000008-E258-4FB9-BB5C-A5DF3EDCBD7A}"/>
                </c:ext>
              </c:extLst>
            </c:dLbl>
            <c:spPr>
              <a:noFill/>
              <a:ln>
                <a:noFill/>
              </a:ln>
              <a:effectLst/>
            </c:spPr>
            <c:txPr>
              <a:bodyPr rot="0" spcFirstLastPara="1" vertOverflow="ellipsis" vert="horz" wrap="square" anchor="ctr" anchorCtr="1"/>
              <a:lstStyle/>
              <a:p>
                <a:pPr>
                  <a:defRPr lang="pt-PT" sz="700" b="0" i="0" u="none" strike="noStrike" kern="1200" baseline="0">
                    <a:solidFill>
                      <a:schemeClr val="bg1"/>
                    </a:solidFill>
                    <a:latin typeface="+mn-lt"/>
                    <a:ea typeface="+mn-ea"/>
                    <a:cs typeface="+mn-cs"/>
                  </a:defRPr>
                </a:pPr>
                <a:endParaRPr lang="pt-PT"/>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Direção</c:v>
                </c:pt>
                <c:pt idx="1">
                  <c:v>Análise Financeira</c:v>
                </c:pt>
                <c:pt idx="2">
                  <c:v>Apoio à Análise Financeira</c:v>
                </c:pt>
                <c:pt idx="3">
                  <c:v>Apoio Administrativo</c:v>
                </c:pt>
                <c:pt idx="4">
                  <c:v>Grupo Permanente de Ligação</c:v>
                </c:pt>
              </c:strCache>
            </c:strRef>
          </c:cat>
          <c:val>
            <c:numRef>
              <c:f>Sheet1!$B$2:$B$6</c:f>
              <c:numCache>
                <c:formatCode>General</c:formatCode>
                <c:ptCount val="5"/>
                <c:pt idx="0">
                  <c:v>1</c:v>
                </c:pt>
                <c:pt idx="1">
                  <c:v>16</c:v>
                </c:pt>
                <c:pt idx="2">
                  <c:v>9</c:v>
                </c:pt>
                <c:pt idx="3">
                  <c:v>1</c:v>
                </c:pt>
                <c:pt idx="4">
                  <c:v>3</c:v>
                </c:pt>
              </c:numCache>
            </c:numRef>
          </c:val>
          <c:extLst>
            <c:ext xmlns:c16="http://schemas.microsoft.com/office/drawing/2014/chart" uri="{C3380CC4-5D6E-409C-BE32-E72D297353CC}">
              <c16:uniqueId val="{00000007-C892-419D-8DE2-AFDFFD40CCFF}"/>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pt-PT" sz="1100" dirty="0">
                <a:solidFill>
                  <a:schemeClr val="tx1"/>
                </a:solidFill>
              </a:rPr>
              <a:t>DISTRIBUIÇÃO</a:t>
            </a:r>
            <a:r>
              <a:rPr lang="pt-PT" sz="1100" baseline="0" dirty="0">
                <a:solidFill>
                  <a:schemeClr val="tx1"/>
                </a:solidFill>
              </a:rPr>
              <a:t> DAS ANÁLISES CONFIRMADAS 2024</a:t>
            </a:r>
            <a:endParaRPr lang="pt-PT" sz="1100" dirty="0">
              <a:solidFill>
                <a:schemeClr val="tx1"/>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pt-PT"/>
        </a:p>
      </c:txPr>
    </c:title>
    <c:autoTitleDeleted val="0"/>
    <c:plotArea>
      <c:layout/>
      <c:pieChart>
        <c:varyColors val="1"/>
        <c:ser>
          <c:idx val="0"/>
          <c:order val="0"/>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3858-44B0-BBA9-1FC675934FA8}"/>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3858-44B0-BBA9-1FC675934FA8}"/>
              </c:ext>
            </c:extLst>
          </c:dPt>
          <c:dLbls>
            <c:dLbl>
              <c:idx val="0"/>
              <c:layout>
                <c:manualLayout>
                  <c:x val="-0.30555555555555558"/>
                  <c:y val="0.129629629629629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58-44B0-BBA9-1FC675934FA8}"/>
                </c:ext>
              </c:extLst>
            </c:dLbl>
            <c:dLbl>
              <c:idx val="1"/>
              <c:layout>
                <c:manualLayout>
                  <c:x val="-0.21944444444444444"/>
                  <c:y val="-8.79629629629629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58-44B0-BBA9-1FC675934FA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accent1">
                        <a:lumMod val="75000"/>
                      </a:schemeClr>
                    </a:solidFill>
                    <a:latin typeface="+mn-lt"/>
                    <a:ea typeface="+mn-ea"/>
                    <a:cs typeface="+mn-cs"/>
                  </a:defRPr>
                </a:pPr>
                <a:endParaRPr lang="pt-P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Folha7!$A$2:$A$3</c:f>
              <c:strCache>
                <c:ptCount val="2"/>
                <c:pt idx="0">
                  <c:v>COS43</c:v>
                </c:pt>
                <c:pt idx="1">
                  <c:v>COS47</c:v>
                </c:pt>
              </c:strCache>
            </c:strRef>
          </c:cat>
          <c:val>
            <c:numRef>
              <c:f>Folha7!$B$2:$B$3</c:f>
              <c:numCache>
                <c:formatCode>General</c:formatCode>
                <c:ptCount val="2"/>
                <c:pt idx="0">
                  <c:v>45</c:v>
                </c:pt>
                <c:pt idx="1">
                  <c:v>1780</c:v>
                </c:pt>
              </c:numCache>
            </c:numRef>
          </c:val>
          <c:extLst>
            <c:ext xmlns:c16="http://schemas.microsoft.com/office/drawing/2014/chart" uri="{C3380CC4-5D6E-409C-BE32-E72D297353CC}">
              <c16:uniqueId val="{00000004-3858-44B0-BBA9-1FC675934FA8}"/>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pt-PT" sz="900" dirty="0">
                <a:solidFill>
                  <a:schemeClr val="tx1"/>
                </a:solidFill>
              </a:rPr>
              <a:t>EVOLUÇÃO DO N.º</a:t>
            </a:r>
            <a:r>
              <a:rPr lang="pt-PT" sz="900" baseline="0" dirty="0">
                <a:solidFill>
                  <a:schemeClr val="tx1"/>
                </a:solidFill>
              </a:rPr>
              <a:t> DE PEDIDOS EFETUADOS AO GPL</a:t>
            </a:r>
            <a:endParaRPr lang="pt-PT" sz="900" dirty="0">
              <a:solidFill>
                <a:schemeClr val="tx1"/>
              </a:solidFill>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pt-PT"/>
        </a:p>
      </c:txPr>
    </c:title>
    <c:autoTitleDeleted val="0"/>
    <c:plotArea>
      <c:layout/>
      <c:lineChart>
        <c:grouping val="standard"/>
        <c:varyColors val="0"/>
        <c:ser>
          <c:idx val="0"/>
          <c:order val="0"/>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Folha8!$B$2:$B$8</c:f>
              <c:numCache>
                <c:formatCode>General</c:formatCode>
                <c:ptCount val="7"/>
                <c:pt idx="0">
                  <c:v>2018</c:v>
                </c:pt>
                <c:pt idx="1">
                  <c:v>2019</c:v>
                </c:pt>
                <c:pt idx="2">
                  <c:v>2020</c:v>
                </c:pt>
                <c:pt idx="3">
                  <c:v>2021</c:v>
                </c:pt>
                <c:pt idx="4">
                  <c:v>2022</c:v>
                </c:pt>
                <c:pt idx="5">
                  <c:v>2023</c:v>
                </c:pt>
                <c:pt idx="6">
                  <c:v>2024</c:v>
                </c:pt>
              </c:numCache>
            </c:numRef>
          </c:cat>
          <c:val>
            <c:numRef>
              <c:f>Folha8!$C$2:$C$8</c:f>
              <c:numCache>
                <c:formatCode>General</c:formatCode>
                <c:ptCount val="7"/>
                <c:pt idx="0">
                  <c:v>126</c:v>
                </c:pt>
                <c:pt idx="1">
                  <c:v>151</c:v>
                </c:pt>
                <c:pt idx="2">
                  <c:v>167</c:v>
                </c:pt>
                <c:pt idx="3">
                  <c:v>182</c:v>
                </c:pt>
                <c:pt idx="4">
                  <c:v>157</c:v>
                </c:pt>
                <c:pt idx="5">
                  <c:v>190</c:v>
                </c:pt>
                <c:pt idx="6">
                  <c:v>198</c:v>
                </c:pt>
              </c:numCache>
            </c:numRef>
          </c:val>
          <c:smooth val="0"/>
          <c:extLst>
            <c:ext xmlns:c16="http://schemas.microsoft.com/office/drawing/2014/chart" uri="{C3380CC4-5D6E-409C-BE32-E72D297353CC}">
              <c16:uniqueId val="{00000000-99E7-49D2-B117-8B6DEDAC69D2}"/>
            </c:ext>
          </c:extLst>
        </c:ser>
        <c:dLbls>
          <c:dLblPos val="t"/>
          <c:showLegendKey val="0"/>
          <c:showVal val="1"/>
          <c:showCatName val="0"/>
          <c:showSerName val="0"/>
          <c:showPercent val="0"/>
          <c:showBubbleSize val="0"/>
        </c:dLbls>
        <c:smooth val="0"/>
        <c:axId val="1066819840"/>
        <c:axId val="1066807360"/>
      </c:lineChart>
      <c:catAx>
        <c:axId val="1066819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066807360"/>
        <c:crosses val="autoZero"/>
        <c:auto val="1"/>
        <c:lblAlgn val="ctr"/>
        <c:lblOffset val="100"/>
        <c:noMultiLvlLbl val="0"/>
      </c:catAx>
      <c:valAx>
        <c:axId val="10668073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06681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F27F58-8375-D244-8C6F-56029F996852}" type="datetimeFigureOut">
              <a:rPr lang="en-US" smtClean="0"/>
              <a:pPr/>
              <a:t>6/23/2025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E1849-A97C-7A46-8325-905A88456D1C}" type="slidenum">
              <a:rPr lang="en-US" smtClean="0"/>
              <a:pPr/>
              <a:t>‹nº›</a:t>
            </a:fld>
            <a:endParaRPr lang="en-US" dirty="0"/>
          </a:p>
        </p:txBody>
      </p:sp>
    </p:spTree>
    <p:extLst>
      <p:ext uri="{BB962C8B-B14F-4D97-AF65-F5344CB8AC3E}">
        <p14:creationId xmlns:p14="http://schemas.microsoft.com/office/powerpoint/2010/main" val="263036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1CB33-EA56-4443-8184-35A020CE2B89}" type="datetimeFigureOut">
              <a:rPr lang="en-US" smtClean="0"/>
              <a:pPr/>
              <a:t>6/23/2025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EEBA2-DB29-B54A-BA94-35BB965DAD7D}" type="slidenum">
              <a:rPr lang="en-US" smtClean="0"/>
              <a:pPr/>
              <a:t>‹nº›</a:t>
            </a:fld>
            <a:endParaRPr lang="en-US" dirty="0"/>
          </a:p>
        </p:txBody>
      </p:sp>
    </p:spTree>
    <p:extLst>
      <p:ext uri="{BB962C8B-B14F-4D97-AF65-F5344CB8AC3E}">
        <p14:creationId xmlns:p14="http://schemas.microsoft.com/office/powerpoint/2010/main" val="4082824720"/>
      </p:ext>
    </p:extLst>
  </p:cSld>
  <p:clrMap bg1="lt1" tx1="dk1" bg2="lt2" tx2="dk2" accent1="accent1" accent2="accent2" accent3="accent3" accent4="accent4" accent5="accent5" accent6="accent6" hlink="hlink" folHlink="folHlink"/>
  <p:hf hdr="0" ftr="0" dt="0"/>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4"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pt-PT"/>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p>
            <a:fld id="{0DF74F75-F5E8-724E-A51C-5CD1CC5CE61F}" type="datetime1">
              <a:rPr lang="pt-PT" smtClean="0"/>
              <a:pPr/>
              <a:t>23/06/2025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360225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A91DBCD9-5A94-BD46-9319-1E0612473E19}" type="datetime1">
              <a:rPr lang="pt-PT" smtClean="0"/>
              <a:pPr/>
              <a:t>23/06/2025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158836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0222CA45-0BDA-EE4E-828B-B1588B738B88}" type="datetime1">
              <a:rPr lang="pt-PT" smtClean="0"/>
              <a:pPr/>
              <a:t>23/06/2025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254465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2442D701-C8C3-324B-A29E-FF2912E41BFE}" type="datetime1">
              <a:rPr lang="pt-PT" smtClean="0"/>
              <a:pPr/>
              <a:t>23/06/2025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250187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PT"/>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D1ADA7C0-9C2B-5447-99BB-A1B52594C753}" type="datetime1">
              <a:rPr lang="pt-PT" smtClean="0"/>
              <a:pPr/>
              <a:t>23/06/2025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24306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4"/>
          <p:cNvSpPr>
            <a:spLocks noGrp="1"/>
          </p:cNvSpPr>
          <p:nvPr>
            <p:ph type="dt" sz="half" idx="10"/>
          </p:nvPr>
        </p:nvSpPr>
        <p:spPr/>
        <p:txBody>
          <a:bodyPr/>
          <a:lstStyle/>
          <a:p>
            <a:fld id="{F7A153BD-AD29-2B4A-BDEA-ED079FADF3AC}" type="datetime1">
              <a:rPr lang="pt-PT" smtClean="0"/>
              <a:pPr/>
              <a:t>23/06/2025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185055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pt-PT"/>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pt-PT"/>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14CF23F9-103F-5A43-859C-C23D5F3D4B69}" type="datetime1">
              <a:rPr lang="pt-PT" smtClean="0"/>
              <a:pPr/>
              <a:t>23/06/2025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136942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2B345C85-6F95-5F49-902A-ECCE090EBF96}" type="datetime1">
              <a:rPr lang="pt-PT" smtClean="0"/>
              <a:pPr/>
              <a:t>23/06/2025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293764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839B6-F534-0E42-A41B-6725FBC3676C}" type="datetime1">
              <a:rPr lang="pt-PT" smtClean="0"/>
              <a:pPr/>
              <a:t>23/06/2025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364737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pt-PT"/>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617D6622-F864-084E-A8D7-D8273E648EAF}" type="datetime1">
              <a:rPr lang="pt-PT" smtClean="0"/>
              <a:pPr/>
              <a:t>23/06/2025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247373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pt-PT"/>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CE069B4C-E394-7742-A0DA-D40CAD1E5578}" type="datetime1">
              <a:rPr lang="pt-PT" smtClean="0"/>
              <a:pPr/>
              <a:t>23/06/2025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164995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F94F8E8C-9AF9-3842-B816-8B5ABD9B9DB3}" type="datetime1">
              <a:rPr lang="pt-PT" smtClean="0"/>
              <a:pPr/>
              <a:t>23/06/2025</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6B9A430A-1239-824B-971C-3B3143C875C6}" type="slidenum">
              <a:rPr lang="en-US" smtClean="0"/>
              <a:pPr/>
              <a:t>‹nº›</a:t>
            </a:fld>
            <a:endParaRPr lang="en-US" dirty="0"/>
          </a:p>
        </p:txBody>
      </p:sp>
    </p:spTree>
    <p:extLst>
      <p:ext uri="{BB962C8B-B14F-4D97-AF65-F5344CB8AC3E}">
        <p14:creationId xmlns:p14="http://schemas.microsoft.com/office/powerpoint/2010/main" val="371598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uif.policiajudiciaria.p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uif.portalcos@pj.pt" TargetMode="External"/><Relationship Id="rId2" Type="http://schemas.openxmlformats.org/officeDocument/2006/relationships/hyperlink" Target="mailto:uif@pj.p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uai.dciap@pgr.pt" TargetMode="External"/><Relationship Id="rId2" Type="http://schemas.openxmlformats.org/officeDocument/2006/relationships/hyperlink" Target="mailto:uif.comunicacoes@pj.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 t="24358" r="14436" b="18724"/>
          <a:stretch/>
        </p:blipFill>
        <p:spPr bwMode="auto">
          <a:xfrm>
            <a:off x="0" y="2241473"/>
            <a:ext cx="9144000" cy="290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233479"/>
            <a:ext cx="9144000" cy="1007994"/>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4" name="TextBox 3"/>
          <p:cNvSpPr txBox="1"/>
          <p:nvPr/>
        </p:nvSpPr>
        <p:spPr>
          <a:xfrm>
            <a:off x="0" y="63089"/>
            <a:ext cx="4517998" cy="1105067"/>
          </a:xfrm>
          <a:prstGeom prst="rect">
            <a:avLst/>
          </a:prstGeom>
          <a:noFill/>
        </p:spPr>
        <p:txBody>
          <a:bodyPr wrap="square" lIns="359959" tIns="89990" rIns="359959" bIns="89990" rtlCol="0">
            <a:spAutoFit/>
          </a:bodyPr>
          <a:lstStyle/>
          <a:p>
            <a:r>
              <a:rPr lang="en-US" dirty="0">
                <a:solidFill>
                  <a:srgbClr val="FFFFFF"/>
                </a:solidFill>
              </a:rPr>
              <a:t>UNIDADE DE INFORMAÇÃO FINANCEIRA</a:t>
            </a:r>
          </a:p>
          <a:p>
            <a:r>
              <a:rPr lang="en-US" sz="2400" dirty="0">
                <a:solidFill>
                  <a:srgbClr val="FFFFFF"/>
                </a:solidFill>
              </a:rPr>
              <a:t>RELATÓRIO ANUAL</a:t>
            </a:r>
          </a:p>
          <a:p>
            <a:r>
              <a:rPr lang="en-US" dirty="0">
                <a:solidFill>
                  <a:srgbClr val="FFFFFF"/>
                </a:solidFill>
              </a:rPr>
              <a:t>2024</a:t>
            </a:r>
          </a:p>
        </p:txBody>
      </p:sp>
      <p:sp>
        <p:nvSpPr>
          <p:cNvPr id="5" name="TextBox 4"/>
          <p:cNvSpPr txBox="1"/>
          <p:nvPr/>
        </p:nvSpPr>
        <p:spPr>
          <a:xfrm>
            <a:off x="6207444" y="1277266"/>
            <a:ext cx="2936556" cy="920401"/>
          </a:xfrm>
          <a:prstGeom prst="rect">
            <a:avLst/>
          </a:prstGeom>
          <a:noFill/>
        </p:spPr>
        <p:txBody>
          <a:bodyPr wrap="square" lIns="359959" tIns="89990" rIns="359959" bIns="89990" rtlCol="0">
            <a:spAutoFit/>
          </a:bodyPr>
          <a:lstStyle/>
          <a:p>
            <a:r>
              <a:rPr lang="en-US" sz="1600" dirty="0">
                <a:solidFill>
                  <a:schemeClr val="bg1"/>
                </a:solidFill>
              </a:rPr>
              <a:t>MINISTÉRIO DA JUSTIÇA</a:t>
            </a:r>
          </a:p>
          <a:p>
            <a:r>
              <a:rPr lang="en-US" sz="1600" dirty="0">
                <a:solidFill>
                  <a:schemeClr val="bg1"/>
                </a:solidFill>
              </a:rPr>
              <a:t>POLÍCIA JUDICIÁRIA</a:t>
            </a:r>
          </a:p>
          <a:p>
            <a:r>
              <a:rPr lang="en-US" sz="1600" dirty="0">
                <a:solidFill>
                  <a:schemeClr val="bg1"/>
                </a:solidFill>
              </a:rPr>
              <a:t>PORTUGAL</a:t>
            </a:r>
          </a:p>
        </p:txBody>
      </p:sp>
      <p:pic>
        <p:nvPicPr>
          <p:cNvPr id="9" name="Picture 5" descr="Logotipo.JPG"/>
          <p:cNvPicPr>
            <a:picLocks noChangeAspect="1"/>
          </p:cNvPicPr>
          <p:nvPr/>
        </p:nvPicPr>
        <p:blipFill>
          <a:blip r:embed="rId4">
            <a:clrChange>
              <a:clrFrom>
                <a:srgbClr val="273F61"/>
              </a:clrFrom>
              <a:clrTo>
                <a:srgbClr val="273F61">
                  <a:alpha val="0"/>
                </a:srgbClr>
              </a:clrTo>
            </a:clrChange>
            <a:extLst>
              <a:ext uri="{28A0092B-C50C-407E-A947-70E740481C1C}">
                <a14:useLocalDpi xmlns:a14="http://schemas.microsoft.com/office/drawing/2010/main" val="0"/>
              </a:ext>
            </a:extLst>
          </a:blip>
          <a:srcRect/>
          <a:stretch>
            <a:fillRect/>
          </a:stretch>
        </p:blipFill>
        <p:spPr bwMode="auto">
          <a:xfrm>
            <a:off x="5651102" y="1377478"/>
            <a:ext cx="560549" cy="7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2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UNIDADE DE INFORMAÇÃO FINANCEIRA</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10</a:t>
            </a:fld>
            <a:endParaRPr lang="en-US" sz="1000" dirty="0">
              <a:solidFill>
                <a:srgbClr val="254061"/>
              </a:solidFill>
            </a:endParaRPr>
          </a:p>
        </p:txBody>
      </p:sp>
      <p:pic>
        <p:nvPicPr>
          <p:cNvPr id="6" name="Imagem 5">
            <a:extLst>
              <a:ext uri="{FF2B5EF4-FFF2-40B4-BE49-F238E27FC236}">
                <a16:creationId xmlns:a16="http://schemas.microsoft.com/office/drawing/2014/main" id="{985F5451-F23B-44E1-B6B6-8EFA974AC9B7}"/>
              </a:ext>
            </a:extLst>
          </p:cNvPr>
          <p:cNvPicPr>
            <a:picLocks noChangeAspect="1"/>
          </p:cNvPicPr>
          <p:nvPr/>
        </p:nvPicPr>
        <p:blipFill>
          <a:blip r:embed="rId2"/>
          <a:stretch>
            <a:fillRect/>
          </a:stretch>
        </p:blipFill>
        <p:spPr>
          <a:xfrm>
            <a:off x="3856577" y="1032387"/>
            <a:ext cx="3733236" cy="446712"/>
          </a:xfrm>
          <a:prstGeom prst="rect">
            <a:avLst/>
          </a:prstGeom>
        </p:spPr>
      </p:pic>
      <p:graphicFrame>
        <p:nvGraphicFramePr>
          <p:cNvPr id="3" name="Tabela 2">
            <a:extLst>
              <a:ext uri="{FF2B5EF4-FFF2-40B4-BE49-F238E27FC236}">
                <a16:creationId xmlns:a16="http://schemas.microsoft.com/office/drawing/2014/main" id="{5138CB63-90D7-416C-A3E2-7580AC18123B}"/>
              </a:ext>
            </a:extLst>
          </p:cNvPr>
          <p:cNvGraphicFramePr>
            <a:graphicFrameLocks noGrp="1"/>
          </p:cNvGraphicFramePr>
          <p:nvPr>
            <p:extLst>
              <p:ext uri="{D42A27DB-BD31-4B8C-83A1-F6EECF244321}">
                <p14:modId xmlns:p14="http://schemas.microsoft.com/office/powerpoint/2010/main" val="3321989363"/>
              </p:ext>
            </p:extLst>
          </p:nvPr>
        </p:nvGraphicFramePr>
        <p:xfrm>
          <a:off x="3314700" y="1479100"/>
          <a:ext cx="5151121" cy="2917643"/>
        </p:xfrm>
        <a:graphic>
          <a:graphicData uri="http://schemas.openxmlformats.org/drawingml/2006/table">
            <a:tbl>
              <a:tblPr firstRow="1" firstCol="1" bandRow="1">
                <a:tableStyleId>{5C22544A-7EE6-4342-B048-85BDC9FD1C3A}</a:tableStyleId>
              </a:tblPr>
              <a:tblGrid>
                <a:gridCol w="1623253">
                  <a:extLst>
                    <a:ext uri="{9D8B030D-6E8A-4147-A177-3AD203B41FA5}">
                      <a16:colId xmlns:a16="http://schemas.microsoft.com/office/drawing/2014/main" val="1043179025"/>
                    </a:ext>
                  </a:extLst>
                </a:gridCol>
                <a:gridCol w="2185980">
                  <a:extLst>
                    <a:ext uri="{9D8B030D-6E8A-4147-A177-3AD203B41FA5}">
                      <a16:colId xmlns:a16="http://schemas.microsoft.com/office/drawing/2014/main" val="4252002407"/>
                    </a:ext>
                  </a:extLst>
                </a:gridCol>
                <a:gridCol w="1341888">
                  <a:extLst>
                    <a:ext uri="{9D8B030D-6E8A-4147-A177-3AD203B41FA5}">
                      <a16:colId xmlns:a16="http://schemas.microsoft.com/office/drawing/2014/main" val="3398074763"/>
                    </a:ext>
                  </a:extLst>
                </a:gridCol>
              </a:tblGrid>
              <a:tr h="274922">
                <a:tc>
                  <a:txBody>
                    <a:bodyPr/>
                    <a:lstStyle/>
                    <a:p>
                      <a:pPr algn="ctr">
                        <a:lnSpc>
                          <a:spcPct val="107000"/>
                        </a:lnSpc>
                        <a:spcAft>
                          <a:spcPts val="800"/>
                        </a:spcAft>
                      </a:pPr>
                      <a:r>
                        <a:rPr lang="pt-PT" sz="1100" dirty="0">
                          <a:effectLst/>
                        </a:rPr>
                        <a:t>Ano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100" dirty="0">
                          <a:effectLst/>
                        </a:rPr>
                        <a:t>Nº Registos Criados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100" dirty="0">
                          <a:effectLst/>
                        </a:rPr>
                        <a:t>% Aumento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309321"/>
                  </a:ext>
                </a:extLst>
              </a:tr>
              <a:tr h="210900">
                <a:tc>
                  <a:txBody>
                    <a:bodyPr/>
                    <a:lstStyle/>
                    <a:p>
                      <a:pPr algn="ctr">
                        <a:lnSpc>
                          <a:spcPct val="107000"/>
                        </a:lnSpc>
                        <a:spcAft>
                          <a:spcPts val="800"/>
                        </a:spcAft>
                      </a:pPr>
                      <a:r>
                        <a:rPr lang="pt-PT" sz="1100" dirty="0">
                          <a:effectLst/>
                        </a:rPr>
                        <a:t>2012</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a:effectLst/>
                        </a:rPr>
                        <a:t>2154</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P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809599"/>
                  </a:ext>
                </a:extLst>
              </a:tr>
              <a:tr h="203710">
                <a:tc>
                  <a:txBody>
                    <a:bodyPr/>
                    <a:lstStyle/>
                    <a:p>
                      <a:pPr algn="ctr">
                        <a:lnSpc>
                          <a:spcPct val="107000"/>
                        </a:lnSpc>
                        <a:spcAft>
                          <a:spcPts val="800"/>
                        </a:spcAft>
                      </a:pPr>
                      <a:r>
                        <a:rPr lang="pt-PT" sz="1100" dirty="0">
                          <a:effectLst/>
                        </a:rPr>
                        <a:t>2013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a:effectLst/>
                        </a:rPr>
                        <a:t>2868</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33,15</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812419"/>
                  </a:ext>
                </a:extLst>
              </a:tr>
              <a:tr h="203710">
                <a:tc>
                  <a:txBody>
                    <a:bodyPr/>
                    <a:lstStyle/>
                    <a:p>
                      <a:pPr algn="ctr">
                        <a:lnSpc>
                          <a:spcPct val="107000"/>
                        </a:lnSpc>
                        <a:spcAft>
                          <a:spcPts val="800"/>
                        </a:spcAft>
                      </a:pPr>
                      <a:r>
                        <a:rPr lang="pt-PT" sz="1100" dirty="0">
                          <a:effectLst/>
                        </a:rPr>
                        <a:t>2014</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3473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21,09</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876465"/>
                  </a:ext>
                </a:extLst>
              </a:tr>
              <a:tr h="203710">
                <a:tc>
                  <a:txBody>
                    <a:bodyPr/>
                    <a:lstStyle/>
                    <a:p>
                      <a:pPr algn="ctr">
                        <a:lnSpc>
                          <a:spcPct val="107000"/>
                        </a:lnSpc>
                        <a:spcAft>
                          <a:spcPts val="800"/>
                        </a:spcAft>
                      </a:pPr>
                      <a:r>
                        <a:rPr lang="pt-PT" sz="1100" dirty="0">
                          <a:effectLst/>
                        </a:rPr>
                        <a:t>2015</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4533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30,52</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0663523"/>
                  </a:ext>
                </a:extLst>
              </a:tr>
              <a:tr h="203710">
                <a:tc>
                  <a:txBody>
                    <a:bodyPr/>
                    <a:lstStyle/>
                    <a:p>
                      <a:pPr algn="ctr">
                        <a:lnSpc>
                          <a:spcPct val="107000"/>
                        </a:lnSpc>
                        <a:spcAft>
                          <a:spcPts val="800"/>
                        </a:spcAft>
                      </a:pPr>
                      <a:r>
                        <a:rPr lang="pt-PT" sz="1100" dirty="0">
                          <a:effectLst/>
                        </a:rPr>
                        <a:t>2016</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5865</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29,38</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381615"/>
                  </a:ext>
                </a:extLst>
              </a:tr>
              <a:tr h="203710">
                <a:tc>
                  <a:txBody>
                    <a:bodyPr/>
                    <a:lstStyle/>
                    <a:p>
                      <a:pPr algn="ctr">
                        <a:lnSpc>
                          <a:spcPct val="107000"/>
                        </a:lnSpc>
                        <a:spcAft>
                          <a:spcPts val="800"/>
                        </a:spcAft>
                      </a:pPr>
                      <a:r>
                        <a:rPr lang="pt-PT" sz="1100" dirty="0">
                          <a:effectLst/>
                        </a:rPr>
                        <a:t>2017</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6663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13,61</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033032"/>
                  </a:ext>
                </a:extLst>
              </a:tr>
              <a:tr h="205406">
                <a:tc>
                  <a:txBody>
                    <a:bodyPr/>
                    <a:lstStyle/>
                    <a:p>
                      <a:pPr algn="ctr">
                        <a:lnSpc>
                          <a:spcPct val="107000"/>
                        </a:lnSpc>
                        <a:spcAft>
                          <a:spcPts val="800"/>
                        </a:spcAft>
                      </a:pPr>
                      <a:r>
                        <a:rPr lang="pt-PT" sz="1100" dirty="0">
                          <a:effectLst/>
                        </a:rPr>
                        <a:t>2018</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7600</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14,06</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448059"/>
                  </a:ext>
                </a:extLst>
              </a:tr>
              <a:tr h="203710">
                <a:tc>
                  <a:txBody>
                    <a:bodyPr/>
                    <a:lstStyle/>
                    <a:p>
                      <a:pPr algn="ctr">
                        <a:lnSpc>
                          <a:spcPct val="107000"/>
                        </a:lnSpc>
                        <a:spcAft>
                          <a:spcPts val="800"/>
                        </a:spcAft>
                      </a:pPr>
                      <a:r>
                        <a:rPr lang="pt-PT" sz="1100" dirty="0">
                          <a:effectLst/>
                        </a:rPr>
                        <a:t>2019</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9572</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a:effectLst/>
                        </a:rPr>
                        <a:t>25,95</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438734"/>
                  </a:ext>
                </a:extLst>
              </a:tr>
              <a:tr h="203710">
                <a:tc>
                  <a:txBody>
                    <a:bodyPr/>
                    <a:lstStyle/>
                    <a:p>
                      <a:pPr algn="ctr">
                        <a:lnSpc>
                          <a:spcPct val="107000"/>
                        </a:lnSpc>
                        <a:spcAft>
                          <a:spcPts val="800"/>
                        </a:spcAft>
                      </a:pPr>
                      <a:r>
                        <a:rPr lang="pt-PT" sz="1100" dirty="0">
                          <a:effectLst/>
                        </a:rPr>
                        <a:t>2020</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9140</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dirty="0">
                          <a:effectLst/>
                        </a:rPr>
                        <a:t>-4,51</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7049973"/>
                  </a:ext>
                </a:extLst>
              </a:tr>
              <a:tr h="203710">
                <a:tc>
                  <a:txBody>
                    <a:bodyPr/>
                    <a:lstStyle/>
                    <a:p>
                      <a:pPr algn="ctr">
                        <a:lnSpc>
                          <a:spcPct val="107000"/>
                        </a:lnSpc>
                        <a:spcAft>
                          <a:spcPts val="800"/>
                        </a:spcAft>
                      </a:pPr>
                      <a:r>
                        <a:rPr lang="pt-PT" sz="1100" dirty="0">
                          <a:effectLst/>
                        </a:rPr>
                        <a:t>2021</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11167</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dirty="0">
                          <a:effectLst/>
                        </a:rPr>
                        <a:t>22,18</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540178"/>
                  </a:ext>
                </a:extLst>
              </a:tr>
              <a:tr h="189315">
                <a:tc>
                  <a:txBody>
                    <a:bodyPr/>
                    <a:lstStyle/>
                    <a:p>
                      <a:pPr algn="ctr">
                        <a:lnSpc>
                          <a:spcPct val="107000"/>
                        </a:lnSpc>
                        <a:spcAft>
                          <a:spcPts val="800"/>
                        </a:spcAft>
                      </a:pPr>
                      <a:r>
                        <a:rPr lang="pt-PT" sz="1100" dirty="0">
                          <a:effectLst/>
                        </a:rPr>
                        <a:t>2022</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dirty="0">
                          <a:effectLst/>
                        </a:rPr>
                        <a:t>13390</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dirty="0">
                          <a:effectLst/>
                        </a:rPr>
                        <a:t>19,91</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75756"/>
                  </a:ext>
                </a:extLst>
              </a:tr>
              <a:tr h="203710">
                <a:tc>
                  <a:txBody>
                    <a:bodyPr/>
                    <a:lstStyle/>
                    <a:p>
                      <a:pPr algn="ctr">
                        <a:lnSpc>
                          <a:spcPct val="107000"/>
                        </a:lnSpc>
                        <a:spcAft>
                          <a:spcPts val="800"/>
                        </a:spcAft>
                      </a:pPr>
                      <a:r>
                        <a:rPr lang="pt-PT" sz="1100" dirty="0">
                          <a:effectLst/>
                        </a:rPr>
                        <a:t>2023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a:effectLst/>
                        </a:rPr>
                        <a:t>14943</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dirty="0">
                          <a:effectLst/>
                        </a:rPr>
                        <a:t>11,60</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747677"/>
                  </a:ext>
                </a:extLst>
              </a:tr>
              <a:tr h="203710">
                <a:tc>
                  <a:txBody>
                    <a:bodyPr/>
                    <a:lstStyle/>
                    <a:p>
                      <a:pPr algn="ctr">
                        <a:lnSpc>
                          <a:spcPct val="107000"/>
                        </a:lnSpc>
                        <a:spcAft>
                          <a:spcPts val="800"/>
                        </a:spcAft>
                      </a:pPr>
                      <a:r>
                        <a:rPr lang="pt-PT" sz="1100" dirty="0">
                          <a:effectLst/>
                        </a:rPr>
                        <a:t>2024</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800"/>
                        </a:spcAft>
                      </a:pPr>
                      <a:r>
                        <a:rPr lang="pt-PT" sz="1100">
                          <a:effectLst/>
                        </a:rPr>
                        <a:t>18628</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100" dirty="0">
                          <a:effectLst/>
                        </a:rPr>
                        <a:t>24,66</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5138237"/>
                  </a:ext>
                </a:extLst>
              </a:tr>
            </a:tbl>
          </a:graphicData>
        </a:graphic>
      </p:graphicFrame>
      <p:sp>
        <p:nvSpPr>
          <p:cNvPr id="10" name="TextBox 17">
            <a:extLst>
              <a:ext uri="{FF2B5EF4-FFF2-40B4-BE49-F238E27FC236}">
                <a16:creationId xmlns:a16="http://schemas.microsoft.com/office/drawing/2014/main" id="{145DD63E-1DE2-451E-B859-69C69974F918}"/>
              </a:ext>
            </a:extLst>
          </p:cNvPr>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EM 2024 FORAM RECEBIDOS 18628 REGISTOS, ENGLOBANDO COS, PEDIDOS DE COOPERAÇÃO NACIONAL E INTERNACIONAL E OUTRO EXPEDIENTE.</a:t>
            </a:r>
          </a:p>
          <a:p>
            <a:pPr algn="r">
              <a:lnSpc>
                <a:spcPct val="150000"/>
              </a:lnSpc>
            </a:pPr>
            <a:r>
              <a:rPr lang="pt-PT" sz="1100" b="1" dirty="0">
                <a:solidFill>
                  <a:srgbClr val="FFFFFF"/>
                </a:solidFill>
              </a:rPr>
              <a:t>ESTE NÚMERO REPRESENTA UM AUMENTO SIGNIFICATIVO FACE A 2023:</a:t>
            </a:r>
          </a:p>
          <a:p>
            <a:pPr algn="r">
              <a:lnSpc>
                <a:spcPct val="150000"/>
              </a:lnSpc>
            </a:pPr>
            <a:r>
              <a:rPr lang="pt-PT" sz="1100" b="1" dirty="0">
                <a:solidFill>
                  <a:srgbClr val="FFFFFF"/>
                </a:solidFill>
              </a:rPr>
              <a:t>+ 24,66%</a:t>
            </a:r>
          </a:p>
        </p:txBody>
      </p:sp>
    </p:spTree>
    <p:extLst>
      <p:ext uri="{BB962C8B-B14F-4D97-AF65-F5344CB8AC3E}">
        <p14:creationId xmlns:p14="http://schemas.microsoft.com/office/powerpoint/2010/main" val="200501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UNIDADE DE INFORMAÇÃO FINANCEIRA</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800">
                <a:solidFill>
                  <a:srgbClr val="254061"/>
                </a:solidFill>
              </a:rPr>
              <a:pPr/>
              <a:t>11</a:t>
            </a:fld>
            <a:endParaRPr lang="en-US" sz="800" dirty="0">
              <a:solidFill>
                <a:srgbClr val="254061"/>
              </a:solidFill>
            </a:endParaRPr>
          </a:p>
        </p:txBody>
      </p:sp>
      <p:sp>
        <p:nvSpPr>
          <p:cNvPr id="10" name="TextBox 17">
            <a:extLst>
              <a:ext uri="{FF2B5EF4-FFF2-40B4-BE49-F238E27FC236}">
                <a16:creationId xmlns:a16="http://schemas.microsoft.com/office/drawing/2014/main" id="{C340D0D9-7509-4620-A828-CFCB7005C4BB}"/>
              </a:ext>
            </a:extLst>
          </p:cNvPr>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NO DECURSO DO ANO 2024, PROCEDEU-SE À ANÁLISE DOS REGISTOS REFERIDOS NO QUADRO.</a:t>
            </a:r>
          </a:p>
        </p:txBody>
      </p:sp>
      <p:pic>
        <p:nvPicPr>
          <p:cNvPr id="3" name="Imagem 2">
            <a:extLst>
              <a:ext uri="{FF2B5EF4-FFF2-40B4-BE49-F238E27FC236}">
                <a16:creationId xmlns:a16="http://schemas.microsoft.com/office/drawing/2014/main" id="{CF3A19CC-A31C-4ACA-BF56-D71CF272EA83}"/>
              </a:ext>
            </a:extLst>
          </p:cNvPr>
          <p:cNvPicPr>
            <a:picLocks noChangeAspect="1"/>
          </p:cNvPicPr>
          <p:nvPr/>
        </p:nvPicPr>
        <p:blipFill>
          <a:blip r:embed="rId2"/>
          <a:stretch>
            <a:fillRect/>
          </a:stretch>
        </p:blipFill>
        <p:spPr>
          <a:xfrm>
            <a:off x="2940436" y="1153550"/>
            <a:ext cx="5944693" cy="3297299"/>
          </a:xfrm>
          <a:prstGeom prst="rect">
            <a:avLst/>
          </a:prstGeom>
        </p:spPr>
      </p:pic>
      <p:sp>
        <p:nvSpPr>
          <p:cNvPr id="6" name="CaixaDeTexto 5">
            <a:extLst>
              <a:ext uri="{FF2B5EF4-FFF2-40B4-BE49-F238E27FC236}">
                <a16:creationId xmlns:a16="http://schemas.microsoft.com/office/drawing/2014/main" id="{672F7A3E-07EA-4093-804C-6EFCA4B87360}"/>
              </a:ext>
            </a:extLst>
          </p:cNvPr>
          <p:cNvSpPr txBox="1"/>
          <p:nvPr/>
        </p:nvSpPr>
        <p:spPr>
          <a:xfrm>
            <a:off x="3756074" y="1291153"/>
            <a:ext cx="815926" cy="507831"/>
          </a:xfrm>
          <a:prstGeom prst="rect">
            <a:avLst/>
          </a:prstGeom>
          <a:noFill/>
        </p:spPr>
        <p:txBody>
          <a:bodyPr wrap="square" rtlCol="0">
            <a:spAutoFit/>
          </a:bodyPr>
          <a:lstStyle/>
          <a:p>
            <a:pPr algn="ctr"/>
            <a:r>
              <a:rPr lang="pt-PT" sz="900" dirty="0"/>
              <a:t>7638</a:t>
            </a:r>
          </a:p>
          <a:p>
            <a:endParaRPr lang="pt-PT" dirty="0"/>
          </a:p>
        </p:txBody>
      </p:sp>
      <p:sp>
        <p:nvSpPr>
          <p:cNvPr id="7" name="CaixaDeTexto 6">
            <a:extLst>
              <a:ext uri="{FF2B5EF4-FFF2-40B4-BE49-F238E27FC236}">
                <a16:creationId xmlns:a16="http://schemas.microsoft.com/office/drawing/2014/main" id="{D223E0F3-F22E-4CC6-BCDE-DE2769A953B8}"/>
              </a:ext>
            </a:extLst>
          </p:cNvPr>
          <p:cNvSpPr txBox="1"/>
          <p:nvPr/>
        </p:nvSpPr>
        <p:spPr>
          <a:xfrm>
            <a:off x="5247249" y="3867130"/>
            <a:ext cx="485336" cy="507831"/>
          </a:xfrm>
          <a:prstGeom prst="rect">
            <a:avLst/>
          </a:prstGeom>
          <a:noFill/>
        </p:spPr>
        <p:txBody>
          <a:bodyPr wrap="square" rtlCol="0">
            <a:spAutoFit/>
          </a:bodyPr>
          <a:lstStyle/>
          <a:p>
            <a:pPr algn="ctr"/>
            <a:r>
              <a:rPr lang="pt-PT" sz="900" dirty="0"/>
              <a:t>220</a:t>
            </a:r>
          </a:p>
          <a:p>
            <a:endParaRPr lang="pt-PT" dirty="0"/>
          </a:p>
        </p:txBody>
      </p:sp>
      <p:sp>
        <p:nvSpPr>
          <p:cNvPr id="8" name="CaixaDeTexto 7">
            <a:extLst>
              <a:ext uri="{FF2B5EF4-FFF2-40B4-BE49-F238E27FC236}">
                <a16:creationId xmlns:a16="http://schemas.microsoft.com/office/drawing/2014/main" id="{0C3B6922-A651-4189-875F-C716C994386E}"/>
              </a:ext>
            </a:extLst>
          </p:cNvPr>
          <p:cNvSpPr txBox="1"/>
          <p:nvPr/>
        </p:nvSpPr>
        <p:spPr>
          <a:xfrm>
            <a:off x="6520375" y="3736034"/>
            <a:ext cx="534573" cy="507831"/>
          </a:xfrm>
          <a:prstGeom prst="rect">
            <a:avLst/>
          </a:prstGeom>
          <a:noFill/>
        </p:spPr>
        <p:txBody>
          <a:bodyPr wrap="square" rtlCol="0">
            <a:spAutoFit/>
          </a:bodyPr>
          <a:lstStyle/>
          <a:p>
            <a:pPr algn="ctr"/>
            <a:r>
              <a:rPr lang="pt-PT" sz="900" dirty="0">
                <a:solidFill>
                  <a:schemeClr val="tx1"/>
                </a:solidFill>
              </a:rPr>
              <a:t>653</a:t>
            </a:r>
          </a:p>
          <a:p>
            <a:endParaRPr lang="pt-PT" dirty="0"/>
          </a:p>
        </p:txBody>
      </p:sp>
      <p:sp>
        <p:nvSpPr>
          <p:cNvPr id="11" name="CaixaDeTexto 10">
            <a:extLst>
              <a:ext uri="{FF2B5EF4-FFF2-40B4-BE49-F238E27FC236}">
                <a16:creationId xmlns:a16="http://schemas.microsoft.com/office/drawing/2014/main" id="{98DE4087-70D6-44BF-944B-925F459D3D14}"/>
              </a:ext>
            </a:extLst>
          </p:cNvPr>
          <p:cNvSpPr txBox="1"/>
          <p:nvPr/>
        </p:nvSpPr>
        <p:spPr>
          <a:xfrm>
            <a:off x="7800534" y="3867130"/>
            <a:ext cx="534573" cy="230832"/>
          </a:xfrm>
          <a:prstGeom prst="rect">
            <a:avLst/>
          </a:prstGeom>
          <a:noFill/>
        </p:spPr>
        <p:txBody>
          <a:bodyPr wrap="square" rtlCol="0">
            <a:spAutoFit/>
          </a:bodyPr>
          <a:lstStyle/>
          <a:p>
            <a:pPr algn="ctr"/>
            <a:r>
              <a:rPr lang="pt-PT" sz="900" dirty="0"/>
              <a:t>198</a:t>
            </a:r>
          </a:p>
        </p:txBody>
      </p:sp>
    </p:spTree>
    <p:extLst>
      <p:ext uri="{BB962C8B-B14F-4D97-AF65-F5344CB8AC3E}">
        <p14:creationId xmlns:p14="http://schemas.microsoft.com/office/powerpoint/2010/main" val="6981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COMUNICAÇÕES ANALISADAS – POR SETOR</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800">
                <a:solidFill>
                  <a:srgbClr val="254061"/>
                </a:solidFill>
              </a:rPr>
              <a:pPr/>
              <a:t>12</a:t>
            </a:fld>
            <a:endParaRPr lang="en-US" sz="800" dirty="0">
              <a:solidFill>
                <a:srgbClr val="254061"/>
              </a:solidFill>
            </a:endParaRPr>
          </a:p>
        </p:txBody>
      </p:sp>
      <p:sp>
        <p:nvSpPr>
          <p:cNvPr id="18" name="TextBox 17"/>
          <p:cNvSpPr txBox="1"/>
          <p:nvPr/>
        </p:nvSpPr>
        <p:spPr>
          <a:xfrm>
            <a:off x="0" y="1210849"/>
            <a:ext cx="2607558"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EM 2024, FORAM ANALISADAS PELA UIF 7.638 COMUNICAÇÕES DE OPERAÇÕES SUSPEITAS, PROVENIENTES DAS ENTIDADES DE TODOS OS SETORES OBRIGADOS.</a:t>
            </a:r>
          </a:p>
        </p:txBody>
      </p:sp>
      <p:pic>
        <p:nvPicPr>
          <p:cNvPr id="3" name="Imagem 2">
            <a:extLst>
              <a:ext uri="{FF2B5EF4-FFF2-40B4-BE49-F238E27FC236}">
                <a16:creationId xmlns:a16="http://schemas.microsoft.com/office/drawing/2014/main" id="{A3C789E5-0C70-479A-A28B-E3894F6EEC49}"/>
              </a:ext>
            </a:extLst>
          </p:cNvPr>
          <p:cNvPicPr>
            <a:picLocks noChangeAspect="1"/>
          </p:cNvPicPr>
          <p:nvPr/>
        </p:nvPicPr>
        <p:blipFill>
          <a:blip r:embed="rId2"/>
          <a:stretch>
            <a:fillRect/>
          </a:stretch>
        </p:blipFill>
        <p:spPr>
          <a:xfrm>
            <a:off x="2665828" y="1173520"/>
            <a:ext cx="6219301" cy="3447717"/>
          </a:xfrm>
          <a:prstGeom prst="rect">
            <a:avLst/>
          </a:prstGeom>
        </p:spPr>
      </p:pic>
      <p:sp>
        <p:nvSpPr>
          <p:cNvPr id="6" name="CaixaDeTexto 5">
            <a:extLst>
              <a:ext uri="{FF2B5EF4-FFF2-40B4-BE49-F238E27FC236}">
                <a16:creationId xmlns:a16="http://schemas.microsoft.com/office/drawing/2014/main" id="{060F21B8-CD85-4880-BAB6-F092DD86B6F0}"/>
              </a:ext>
            </a:extLst>
          </p:cNvPr>
          <p:cNvSpPr txBox="1"/>
          <p:nvPr/>
        </p:nvSpPr>
        <p:spPr>
          <a:xfrm>
            <a:off x="3671668" y="1329397"/>
            <a:ext cx="654147" cy="507831"/>
          </a:xfrm>
          <a:prstGeom prst="rect">
            <a:avLst/>
          </a:prstGeom>
          <a:noFill/>
        </p:spPr>
        <p:txBody>
          <a:bodyPr wrap="square" rtlCol="0">
            <a:spAutoFit/>
          </a:bodyPr>
          <a:lstStyle/>
          <a:p>
            <a:pPr algn="ctr"/>
            <a:r>
              <a:rPr lang="pt-PT" sz="900" u="none" strike="noStrike" dirty="0">
                <a:solidFill>
                  <a:schemeClr val="tx1"/>
                </a:solidFill>
                <a:effectLst/>
              </a:rPr>
              <a:t>6462</a:t>
            </a:r>
            <a:endParaRPr lang="pt-PT" sz="900" b="0" i="0" u="none" strike="noStrike" dirty="0">
              <a:solidFill>
                <a:schemeClr val="tx1"/>
              </a:solidFill>
              <a:effectLst/>
              <a:latin typeface="Calibri" panose="020F0502020204030204" pitchFamily="34" charset="0"/>
            </a:endParaRPr>
          </a:p>
          <a:p>
            <a:endParaRPr lang="pt-PT" dirty="0"/>
          </a:p>
        </p:txBody>
      </p:sp>
      <p:sp>
        <p:nvSpPr>
          <p:cNvPr id="8" name="CaixaDeTexto 7">
            <a:extLst>
              <a:ext uri="{FF2B5EF4-FFF2-40B4-BE49-F238E27FC236}">
                <a16:creationId xmlns:a16="http://schemas.microsoft.com/office/drawing/2014/main" id="{D05479A3-2198-44E5-B0A0-AC4BFD6BA9D1}"/>
              </a:ext>
            </a:extLst>
          </p:cNvPr>
          <p:cNvSpPr txBox="1"/>
          <p:nvPr/>
        </p:nvSpPr>
        <p:spPr>
          <a:xfrm>
            <a:off x="5071403" y="3721241"/>
            <a:ext cx="597877" cy="507831"/>
          </a:xfrm>
          <a:prstGeom prst="rect">
            <a:avLst/>
          </a:prstGeom>
          <a:noFill/>
        </p:spPr>
        <p:txBody>
          <a:bodyPr wrap="square" rtlCol="0">
            <a:spAutoFit/>
          </a:bodyPr>
          <a:lstStyle/>
          <a:p>
            <a:pPr algn="ctr"/>
            <a:r>
              <a:rPr lang="pt-PT" sz="900" u="none" strike="noStrike" dirty="0">
                <a:solidFill>
                  <a:schemeClr val="tx1"/>
                </a:solidFill>
                <a:effectLst/>
              </a:rPr>
              <a:t>897</a:t>
            </a:r>
            <a:endParaRPr lang="pt-PT" sz="900" b="0" i="0" u="none" strike="noStrike" dirty="0">
              <a:solidFill>
                <a:schemeClr val="tx1"/>
              </a:solidFill>
              <a:effectLst/>
              <a:latin typeface="Calibri" panose="020F0502020204030204" pitchFamily="34" charset="0"/>
            </a:endParaRPr>
          </a:p>
          <a:p>
            <a:endParaRPr lang="pt-PT" dirty="0"/>
          </a:p>
        </p:txBody>
      </p:sp>
      <p:sp>
        <p:nvSpPr>
          <p:cNvPr id="9" name="CaixaDeTexto 8">
            <a:extLst>
              <a:ext uri="{FF2B5EF4-FFF2-40B4-BE49-F238E27FC236}">
                <a16:creationId xmlns:a16="http://schemas.microsoft.com/office/drawing/2014/main" id="{2E63642A-579F-4AB3-9FEE-BA7D8756F725}"/>
              </a:ext>
            </a:extLst>
          </p:cNvPr>
          <p:cNvSpPr txBox="1"/>
          <p:nvPr/>
        </p:nvSpPr>
        <p:spPr>
          <a:xfrm>
            <a:off x="6428935" y="3969980"/>
            <a:ext cx="597877" cy="507831"/>
          </a:xfrm>
          <a:prstGeom prst="rect">
            <a:avLst/>
          </a:prstGeom>
          <a:noFill/>
        </p:spPr>
        <p:txBody>
          <a:bodyPr wrap="square" rtlCol="0">
            <a:spAutoFit/>
          </a:bodyPr>
          <a:lstStyle/>
          <a:p>
            <a:pPr algn="ctr"/>
            <a:r>
              <a:rPr lang="pt-PT" sz="900" u="none" strike="noStrike" dirty="0">
                <a:solidFill>
                  <a:schemeClr val="tx1"/>
                </a:solidFill>
                <a:effectLst/>
              </a:rPr>
              <a:t>278</a:t>
            </a:r>
            <a:endParaRPr lang="pt-PT" sz="900" b="0" i="0" u="none" strike="noStrike" dirty="0">
              <a:solidFill>
                <a:schemeClr val="tx1"/>
              </a:solidFill>
              <a:effectLst/>
              <a:latin typeface="Calibri" panose="020F0502020204030204" pitchFamily="34" charset="0"/>
            </a:endParaRPr>
          </a:p>
          <a:p>
            <a:endParaRPr lang="pt-PT" dirty="0"/>
          </a:p>
        </p:txBody>
      </p:sp>
      <p:sp>
        <p:nvSpPr>
          <p:cNvPr id="10" name="CaixaDeTexto 9">
            <a:extLst>
              <a:ext uri="{FF2B5EF4-FFF2-40B4-BE49-F238E27FC236}">
                <a16:creationId xmlns:a16="http://schemas.microsoft.com/office/drawing/2014/main" id="{647C1CF4-0D78-4D28-BFF1-FA0AF28BB8F3}"/>
              </a:ext>
            </a:extLst>
          </p:cNvPr>
          <p:cNvSpPr txBox="1"/>
          <p:nvPr/>
        </p:nvSpPr>
        <p:spPr>
          <a:xfrm>
            <a:off x="7758332" y="4121834"/>
            <a:ext cx="400930" cy="230832"/>
          </a:xfrm>
          <a:prstGeom prst="rect">
            <a:avLst/>
          </a:prstGeom>
          <a:noFill/>
        </p:spPr>
        <p:txBody>
          <a:bodyPr wrap="square" rtlCol="0">
            <a:spAutoFit/>
          </a:bodyPr>
          <a:lstStyle/>
          <a:p>
            <a:pPr algn="ctr"/>
            <a:r>
              <a:rPr lang="pt-PT" sz="900" dirty="0"/>
              <a:t>1</a:t>
            </a:r>
          </a:p>
        </p:txBody>
      </p:sp>
    </p:spTree>
    <p:extLst>
      <p:ext uri="{BB962C8B-B14F-4D97-AF65-F5344CB8AC3E}">
        <p14:creationId xmlns:p14="http://schemas.microsoft.com/office/powerpoint/2010/main" val="217724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COMUNICAÇÕES ANALISADAS – POR TIPO DE ENTIDADE</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13</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EM 2024, FORAM ANALISADAS PELA UIF, 7.638 COMUNICAÇÕES DE OPERAÇÕES SUSPEITAS, PROVENIENTES DE TODAS AS ENTIDADES OBRIGADAS</a:t>
            </a:r>
          </a:p>
        </p:txBody>
      </p:sp>
      <p:graphicFrame>
        <p:nvGraphicFramePr>
          <p:cNvPr id="2" name="Tabela 1"/>
          <p:cNvGraphicFramePr>
            <a:graphicFrameLocks noGrp="1"/>
          </p:cNvGraphicFramePr>
          <p:nvPr>
            <p:extLst>
              <p:ext uri="{D42A27DB-BD31-4B8C-83A1-F6EECF244321}">
                <p14:modId xmlns:p14="http://schemas.microsoft.com/office/powerpoint/2010/main" val="2414565031"/>
              </p:ext>
            </p:extLst>
          </p:nvPr>
        </p:nvGraphicFramePr>
        <p:xfrm>
          <a:off x="3352800" y="1280159"/>
          <a:ext cx="4599266" cy="3170687"/>
        </p:xfrm>
        <a:graphic>
          <a:graphicData uri="http://schemas.openxmlformats.org/drawingml/2006/table">
            <a:tbl>
              <a:tblPr firstRow="1" firstCol="1" bandRow="1"/>
              <a:tblGrid>
                <a:gridCol w="4036351">
                  <a:extLst>
                    <a:ext uri="{9D8B030D-6E8A-4147-A177-3AD203B41FA5}">
                      <a16:colId xmlns:a16="http://schemas.microsoft.com/office/drawing/2014/main" val="3816976034"/>
                    </a:ext>
                  </a:extLst>
                </a:gridCol>
                <a:gridCol w="562915">
                  <a:extLst>
                    <a:ext uri="{9D8B030D-6E8A-4147-A177-3AD203B41FA5}">
                      <a16:colId xmlns:a16="http://schemas.microsoft.com/office/drawing/2014/main" val="623108977"/>
                    </a:ext>
                  </a:extLst>
                </a:gridCol>
              </a:tblGrid>
              <a:tr h="330149">
                <a:tc>
                  <a:txBody>
                    <a:bodyPr/>
                    <a:lstStyle/>
                    <a:p>
                      <a:pPr algn="ct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TIPO DE ENTIDADE</a:t>
                      </a:r>
                      <a:endParaRPr lang="pt-P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chemeClr val="tx2">
                        <a:lumMod val="60000"/>
                        <a:lumOff val="40000"/>
                      </a:schemeClr>
                    </a:solidFill>
                  </a:tcPr>
                </a:tc>
                <a:tc>
                  <a:txBody>
                    <a:bodyPr/>
                    <a:lstStyle/>
                    <a:p>
                      <a:pPr algn="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443000673"/>
                  </a:ext>
                </a:extLst>
              </a:tr>
              <a:tr h="303535">
                <a:tc>
                  <a:txBody>
                    <a:bodyPr/>
                    <a:lstStyle/>
                    <a:p>
                      <a:pPr algn="ct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Entidades Obrigadas ou Equiparadas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tc>
                  <a:txBody>
                    <a:bodyPr/>
                    <a:lstStyle/>
                    <a:p>
                      <a:pPr algn="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7268</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6497494"/>
                  </a:ext>
                </a:extLst>
              </a:tr>
              <a:tr h="303535">
                <a:tc>
                  <a:txBody>
                    <a:bodyPr/>
                    <a:lstStyle/>
                    <a:p>
                      <a:pPr indent="114300"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Financeiro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6404</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560276136"/>
                  </a:ext>
                </a:extLst>
              </a:tr>
              <a:tr h="412258">
                <a:tc>
                  <a:txBody>
                    <a:bodyPr/>
                    <a:lstStyle/>
                    <a:p>
                      <a:pPr indent="114300"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Não Financeiro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864</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3310002148"/>
                  </a:ext>
                </a:extLst>
              </a:tr>
              <a:tr h="303535">
                <a:tc>
                  <a:txBody>
                    <a:bodyPr/>
                    <a:lstStyle/>
                    <a:p>
                      <a:pPr algn="ctr">
                        <a:lnSpc>
                          <a:spcPct val="107000"/>
                        </a:lnSpc>
                        <a:spcAft>
                          <a:spcPts val="0"/>
                        </a:spcAft>
                      </a:pPr>
                      <a:r>
                        <a:rPr lang="pt-PT"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Autoridades Setoriais,</a:t>
                      </a:r>
                      <a:r>
                        <a:rPr lang="pt-PT" sz="1100" b="1"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Supervisão, ou de Fiscalização</a:t>
                      </a:r>
                      <a:endParaRPr lang="pt-P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tc>
                  <a:txBody>
                    <a:bodyPr/>
                    <a:lstStyle/>
                    <a:p>
                      <a:pPr algn="r">
                        <a:lnSpc>
                          <a:spcPct val="107000"/>
                        </a:lnSpc>
                        <a:spcAft>
                          <a:spcPts val="0"/>
                        </a:spcAft>
                      </a:pPr>
                      <a:r>
                        <a:rPr lang="pt-PT"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91</a:t>
                      </a:r>
                      <a:endParaRPr lang="pt-P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8756035"/>
                  </a:ext>
                </a:extLst>
              </a:tr>
              <a:tr h="303535">
                <a:tc>
                  <a:txBody>
                    <a:bodyPr/>
                    <a:lstStyle/>
                    <a:p>
                      <a:pPr indent="114300"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Financeiro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3640460934"/>
                  </a:ext>
                </a:extLst>
              </a:tr>
              <a:tr h="303535">
                <a:tc>
                  <a:txBody>
                    <a:bodyPr/>
                    <a:lstStyle/>
                    <a:p>
                      <a:pPr indent="114300"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Não Financeiro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r">
                        <a:lnSpc>
                          <a:spcPct val="107000"/>
                        </a:lnSpc>
                        <a:spcAft>
                          <a:spcPts val="0"/>
                        </a:spcAft>
                      </a:pPr>
                      <a:r>
                        <a:rPr lang="pt-P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585897928"/>
                  </a:ext>
                </a:extLst>
              </a:tr>
              <a:tr h="303535">
                <a:tc>
                  <a:txBody>
                    <a:bodyPr/>
                    <a:lstStyle/>
                    <a:p>
                      <a:pPr algn="ct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Entidades Auxiliares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tc>
                  <a:txBody>
                    <a:bodyPr/>
                    <a:lstStyle/>
                    <a:p>
                      <a:pPr algn="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76956304"/>
                  </a:ext>
                </a:extLst>
              </a:tr>
              <a:tr h="303535">
                <a:tc>
                  <a:txBody>
                    <a:bodyPr/>
                    <a:lstStyle/>
                    <a:p>
                      <a:pPr algn="ct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Outras Entidades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tc>
                  <a:txBody>
                    <a:bodyPr/>
                    <a:lstStyle/>
                    <a:p>
                      <a:pPr algn="r">
                        <a:lnSpc>
                          <a:spcPct val="107000"/>
                        </a:lnSpc>
                        <a:spcAft>
                          <a:spcPts val="0"/>
                        </a:spcAft>
                      </a:pPr>
                      <a:r>
                        <a:rPr lang="pt-PT"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8438507"/>
                  </a:ext>
                </a:extLst>
              </a:tr>
              <a:tr h="303535">
                <a:tc>
                  <a:txBody>
                    <a:bodyPr/>
                    <a:lstStyle/>
                    <a:p>
                      <a:pPr algn="r">
                        <a:lnSpc>
                          <a:spcPct val="107000"/>
                        </a:lnSpc>
                        <a:spcAft>
                          <a:spcPts val="0"/>
                        </a:spcAft>
                      </a:pPr>
                      <a:r>
                        <a:rPr lang="pt-P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r">
                        <a:lnSpc>
                          <a:spcPct val="107000"/>
                        </a:lnSpc>
                        <a:spcAft>
                          <a:spcPts val="0"/>
                        </a:spcAft>
                      </a:pPr>
                      <a:r>
                        <a:rPr lang="pt-PT" sz="1100" b="1" dirty="0">
                          <a:effectLst/>
                          <a:latin typeface="Calibri" panose="020F0502020204030204" pitchFamily="34" charset="0"/>
                          <a:ea typeface="Calibri" panose="020F0502020204030204" pitchFamily="34" charset="0"/>
                          <a:cs typeface="Times New Roman" panose="02020603050405020304" pitchFamily="18" charset="0"/>
                        </a:rPr>
                        <a:t>7638</a:t>
                      </a: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877963564"/>
                  </a:ext>
                </a:extLst>
              </a:tr>
            </a:tbl>
          </a:graphicData>
        </a:graphic>
      </p:graphicFrame>
    </p:spTree>
    <p:extLst>
      <p:ext uri="{BB962C8B-B14F-4D97-AF65-F5344CB8AC3E}">
        <p14:creationId xmlns:p14="http://schemas.microsoft.com/office/powerpoint/2010/main" val="325537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ANALISADAS  – SETOR FINANCEIRO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8" name="TextBox 7"/>
          <p:cNvSpPr txBox="1"/>
          <p:nvPr/>
        </p:nvSpPr>
        <p:spPr>
          <a:xfrm>
            <a:off x="0" y="1210848"/>
            <a:ext cx="2940436" cy="3342881"/>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Calibri"/>
                <a:ea typeface="+mn-ea"/>
                <a:cs typeface="+mn-cs"/>
              </a:rPr>
              <a:t>EM 2024, O NÚMERO DE COS ANALISADAS FOI DE 7.638 SENDO QUE RELATIVAMENTE </a:t>
            </a:r>
            <a:r>
              <a:rPr kumimoji="0" lang="pt-PT" sz="1100" b="1" i="0" u="none" strike="noStrike" kern="1200" cap="none" spc="0" normalizeH="0" baseline="0" noProof="0" dirty="0">
                <a:ln>
                  <a:noFill/>
                </a:ln>
                <a:solidFill>
                  <a:prstClr val="white"/>
                </a:solidFill>
                <a:effectLst/>
                <a:uLnTx/>
                <a:uFillTx/>
                <a:latin typeface="Calibri"/>
                <a:ea typeface="+mn-ea"/>
                <a:cs typeface="+mn-cs"/>
              </a:rPr>
              <a:t>ÀS INSTITUIÇÕES  FINANCEIRAS,  O NÚMERO FOI DE 6.404</a:t>
            </a:r>
            <a:endParaRPr kumimoji="0" lang="pt-PT" sz="11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Tabela 2">
            <a:extLst>
              <a:ext uri="{FF2B5EF4-FFF2-40B4-BE49-F238E27FC236}">
                <a16:creationId xmlns:a16="http://schemas.microsoft.com/office/drawing/2014/main" id="{BC0B82A7-CE6B-4540-8E8D-F634D9108266}"/>
              </a:ext>
            </a:extLst>
          </p:cNvPr>
          <p:cNvGraphicFramePr>
            <a:graphicFrameLocks noGrp="1"/>
          </p:cNvGraphicFramePr>
          <p:nvPr>
            <p:extLst>
              <p:ext uri="{D42A27DB-BD31-4B8C-83A1-F6EECF244321}">
                <p14:modId xmlns:p14="http://schemas.microsoft.com/office/powerpoint/2010/main" val="1748452341"/>
              </p:ext>
            </p:extLst>
          </p:nvPr>
        </p:nvGraphicFramePr>
        <p:xfrm>
          <a:off x="3410377" y="1254270"/>
          <a:ext cx="5222377" cy="3299460"/>
        </p:xfrm>
        <a:graphic>
          <a:graphicData uri="http://schemas.openxmlformats.org/drawingml/2006/table">
            <a:tbl>
              <a:tblPr>
                <a:tableStyleId>{5C22544A-7EE6-4342-B048-85BDC9FD1C3A}</a:tableStyleId>
              </a:tblPr>
              <a:tblGrid>
                <a:gridCol w="4857202">
                  <a:extLst>
                    <a:ext uri="{9D8B030D-6E8A-4147-A177-3AD203B41FA5}">
                      <a16:colId xmlns:a16="http://schemas.microsoft.com/office/drawing/2014/main" val="1189256484"/>
                    </a:ext>
                  </a:extLst>
                </a:gridCol>
                <a:gridCol w="365175">
                  <a:extLst>
                    <a:ext uri="{9D8B030D-6E8A-4147-A177-3AD203B41FA5}">
                      <a16:colId xmlns:a16="http://schemas.microsoft.com/office/drawing/2014/main" val="3744299156"/>
                    </a:ext>
                  </a:extLst>
                </a:gridCol>
              </a:tblGrid>
              <a:tr h="200025">
                <a:tc>
                  <a:txBody>
                    <a:bodyPr/>
                    <a:lstStyle/>
                    <a:p>
                      <a:pPr algn="ctr" fontAlgn="ctr"/>
                      <a:r>
                        <a:rPr lang="pt-PT" sz="1100" u="none" strike="noStrike" dirty="0">
                          <a:effectLst/>
                        </a:rPr>
                        <a:t>Tipo de Entidade</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pt-PT" sz="1100" u="none" strike="noStrike" dirty="0">
                          <a:effectLst/>
                        </a:rPr>
                        <a:t>N.º</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3658527787"/>
                  </a:ext>
                </a:extLst>
              </a:tr>
              <a:tr h="209550">
                <a:tc>
                  <a:txBody>
                    <a:bodyPr/>
                    <a:lstStyle/>
                    <a:p>
                      <a:pPr algn="l" fontAlgn="ctr"/>
                      <a:r>
                        <a:rPr lang="pt-PT" sz="1100" u="none" strike="noStrike" dirty="0">
                          <a:effectLst/>
                        </a:rPr>
                        <a:t>Agência de Gestão da Tesouraria e da Dívida Pública - IGCP, E.PE.</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14</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6435711"/>
                  </a:ext>
                </a:extLst>
              </a:tr>
              <a:tr h="200025">
                <a:tc>
                  <a:txBody>
                    <a:bodyPr/>
                    <a:lstStyle/>
                    <a:p>
                      <a:pPr algn="l" fontAlgn="ctr"/>
                      <a:r>
                        <a:rPr lang="pt-PT" sz="1100" u="none" strike="noStrike" dirty="0">
                          <a:effectLst/>
                        </a:rPr>
                        <a:t>Bancos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3783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9877884"/>
                  </a:ext>
                </a:extLst>
              </a:tr>
              <a:tr h="200025">
                <a:tc>
                  <a:txBody>
                    <a:bodyPr/>
                    <a:lstStyle/>
                    <a:p>
                      <a:pPr algn="l" fontAlgn="ctr"/>
                      <a:r>
                        <a:rPr lang="pt-PT" sz="1100" u="none" strike="noStrike">
                          <a:effectLst/>
                        </a:rPr>
                        <a:t>Caixa Central e Caixas de Crédito Agrícola Mútuo</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743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3706221"/>
                  </a:ext>
                </a:extLst>
              </a:tr>
              <a:tr h="200025">
                <a:tc>
                  <a:txBody>
                    <a:bodyPr/>
                    <a:lstStyle/>
                    <a:p>
                      <a:pPr algn="l" fontAlgn="ctr"/>
                      <a:r>
                        <a:rPr lang="pt-PT" sz="1100" u="none" strike="noStrike" dirty="0">
                          <a:effectLst/>
                        </a:rPr>
                        <a:t>Caixas Económicas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279</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1627391"/>
                  </a:ext>
                </a:extLst>
              </a:tr>
              <a:tr h="200025">
                <a:tc>
                  <a:txBody>
                    <a:bodyPr/>
                    <a:lstStyle/>
                    <a:p>
                      <a:pPr algn="l" fontAlgn="ctr"/>
                      <a:r>
                        <a:rPr lang="pt-PT" sz="1100" u="none" strike="noStrike" dirty="0">
                          <a:effectLst/>
                        </a:rPr>
                        <a:t>Empresas de Seguros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5</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186133"/>
                  </a:ext>
                </a:extLst>
              </a:tr>
              <a:tr h="200025">
                <a:tc>
                  <a:txBody>
                    <a:bodyPr/>
                    <a:lstStyle/>
                    <a:p>
                      <a:pPr algn="l" fontAlgn="ctr"/>
                      <a:r>
                        <a:rPr lang="pt-PT" sz="1100" u="none" strike="noStrike" dirty="0">
                          <a:effectLst/>
                        </a:rPr>
                        <a:t>Entidades Gestoras de Fundos de pensões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1</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8533976"/>
                  </a:ext>
                </a:extLst>
              </a:tr>
              <a:tr h="200025">
                <a:tc>
                  <a:txBody>
                    <a:bodyPr/>
                    <a:lstStyle/>
                    <a:p>
                      <a:pPr algn="l" fontAlgn="ctr"/>
                      <a:r>
                        <a:rPr lang="pt-PT" sz="1100" u="none" strike="noStrike" dirty="0">
                          <a:effectLst/>
                        </a:rPr>
                        <a:t>Entidades que prestem serviços postais relativamente a produtos Financeiros que disponibilizem por conta própria</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21</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0966362"/>
                  </a:ext>
                </a:extLst>
              </a:tr>
              <a:tr h="200025">
                <a:tc>
                  <a:txBody>
                    <a:bodyPr/>
                    <a:lstStyle/>
                    <a:p>
                      <a:pPr algn="l" fontAlgn="ctr"/>
                      <a:r>
                        <a:rPr lang="pt-PT" sz="1100" u="none" strike="noStrike" dirty="0">
                          <a:effectLst/>
                        </a:rPr>
                        <a:t>Escritórios de Instituições de Pagamento com sede na U.E.</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13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5255161"/>
                  </a:ext>
                </a:extLst>
              </a:tr>
              <a:tr h="200025">
                <a:tc>
                  <a:txBody>
                    <a:bodyPr/>
                    <a:lstStyle/>
                    <a:p>
                      <a:pPr algn="l" fontAlgn="ctr"/>
                      <a:r>
                        <a:rPr lang="pt-PT" sz="1100" u="none" strike="noStrike" dirty="0">
                          <a:effectLst/>
                        </a:rPr>
                        <a:t>Instituições de Crédito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9</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0930570"/>
                  </a:ext>
                </a:extLst>
              </a:tr>
              <a:tr h="200025">
                <a:tc>
                  <a:txBody>
                    <a:bodyPr/>
                    <a:lstStyle/>
                    <a:p>
                      <a:pPr algn="l" fontAlgn="ctr"/>
                      <a:r>
                        <a:rPr lang="pt-PT" sz="1100" u="none" strike="noStrike">
                          <a:effectLst/>
                        </a:rPr>
                        <a:t>Instituições de Crédito da U.E. em Regime de Livre Prestação de Serviços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26</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6465650"/>
                  </a:ext>
                </a:extLst>
              </a:tr>
              <a:tr h="200025">
                <a:tc>
                  <a:txBody>
                    <a:bodyPr/>
                    <a:lstStyle/>
                    <a:p>
                      <a:pPr algn="l" fontAlgn="ctr"/>
                      <a:r>
                        <a:rPr lang="pt-PT" sz="1100" u="none" strike="noStrike" dirty="0">
                          <a:effectLst/>
                        </a:rPr>
                        <a:t>Instituições de Moeda Eletrónica</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18</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6538603"/>
                  </a:ext>
                </a:extLst>
              </a:tr>
              <a:tr h="200025">
                <a:tc>
                  <a:txBody>
                    <a:bodyPr/>
                    <a:lstStyle/>
                    <a:p>
                      <a:pPr algn="l" fontAlgn="ctr"/>
                      <a:r>
                        <a:rPr lang="pt-PT" sz="1100" u="none" strike="noStrike">
                          <a:effectLst/>
                        </a:rPr>
                        <a:t>Instituições de Moeda Eletrónica com Sede na U.E. em Regime de Livre Prestação de Serviços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10</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2486447"/>
                  </a:ext>
                </a:extLst>
              </a:tr>
              <a:tr h="200025">
                <a:tc>
                  <a:txBody>
                    <a:bodyPr/>
                    <a:lstStyle/>
                    <a:p>
                      <a:pPr algn="l" fontAlgn="ctr"/>
                      <a:r>
                        <a:rPr lang="pt-PT" sz="1100" u="none" strike="noStrike">
                          <a:effectLst/>
                        </a:rPr>
                        <a:t>Instituições de Pagamento</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122</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0301595"/>
                  </a:ext>
                </a:extLst>
              </a:tr>
              <a:tr h="200025">
                <a:tc>
                  <a:txBody>
                    <a:bodyPr/>
                    <a:lstStyle/>
                    <a:p>
                      <a:pPr algn="l" fontAlgn="ctr"/>
                      <a:r>
                        <a:rPr lang="pt-PT" sz="1100" u="none" strike="noStrike">
                          <a:effectLst/>
                        </a:rPr>
                        <a:t>Instituições de Pagamento com Sede na U.E. com Rede de Agentes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1165</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3984179"/>
                  </a:ext>
                </a:extLst>
              </a:tr>
            </a:tbl>
          </a:graphicData>
        </a:graphic>
      </p:graphicFrame>
    </p:spTree>
    <p:extLst>
      <p:ext uri="{BB962C8B-B14F-4D97-AF65-F5344CB8AC3E}">
        <p14:creationId xmlns:p14="http://schemas.microsoft.com/office/powerpoint/2010/main" val="23543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SETOR FINANCEIRO (CONT.)</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8" name="TextBox 7"/>
          <p:cNvSpPr txBox="1"/>
          <p:nvPr/>
        </p:nvSpPr>
        <p:spPr>
          <a:xfrm>
            <a:off x="320040" y="1210848"/>
            <a:ext cx="2940436" cy="348996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Calibri"/>
                <a:ea typeface="+mn-ea"/>
                <a:cs typeface="+mn-cs"/>
              </a:rPr>
              <a:t>DESAGREGAÇÃO POR TIPO DE ENTIDADE FINANCEIRA.</a:t>
            </a:r>
          </a:p>
        </p:txBody>
      </p:sp>
      <p:graphicFrame>
        <p:nvGraphicFramePr>
          <p:cNvPr id="6" name="Tabela 5">
            <a:extLst>
              <a:ext uri="{FF2B5EF4-FFF2-40B4-BE49-F238E27FC236}">
                <a16:creationId xmlns:a16="http://schemas.microsoft.com/office/drawing/2014/main" id="{71413AE9-51F7-476A-AA92-3A8F762D03BB}"/>
              </a:ext>
            </a:extLst>
          </p:cNvPr>
          <p:cNvGraphicFramePr>
            <a:graphicFrameLocks noGrp="1"/>
          </p:cNvGraphicFramePr>
          <p:nvPr>
            <p:extLst>
              <p:ext uri="{D42A27DB-BD31-4B8C-83A1-F6EECF244321}">
                <p14:modId xmlns:p14="http://schemas.microsoft.com/office/powerpoint/2010/main" val="1452767067"/>
              </p:ext>
            </p:extLst>
          </p:nvPr>
        </p:nvGraphicFramePr>
        <p:xfrm>
          <a:off x="3604260" y="1240924"/>
          <a:ext cx="4690654" cy="3489960"/>
        </p:xfrm>
        <a:graphic>
          <a:graphicData uri="http://schemas.openxmlformats.org/drawingml/2006/table">
            <a:tbl>
              <a:tblPr>
                <a:tableStyleId>{5C22544A-7EE6-4342-B048-85BDC9FD1C3A}</a:tableStyleId>
              </a:tblPr>
              <a:tblGrid>
                <a:gridCol w="4242673">
                  <a:extLst>
                    <a:ext uri="{9D8B030D-6E8A-4147-A177-3AD203B41FA5}">
                      <a16:colId xmlns:a16="http://schemas.microsoft.com/office/drawing/2014/main" val="3366912116"/>
                    </a:ext>
                  </a:extLst>
                </a:gridCol>
                <a:gridCol w="447981">
                  <a:extLst>
                    <a:ext uri="{9D8B030D-6E8A-4147-A177-3AD203B41FA5}">
                      <a16:colId xmlns:a16="http://schemas.microsoft.com/office/drawing/2014/main" val="3953337037"/>
                    </a:ext>
                  </a:extLst>
                </a:gridCol>
              </a:tblGrid>
              <a:tr h="200025">
                <a:tc>
                  <a:txBody>
                    <a:bodyPr/>
                    <a:lstStyle/>
                    <a:p>
                      <a:pPr algn="ctr" fontAlgn="ctr"/>
                      <a:r>
                        <a:rPr lang="pt-PT" sz="1100" u="none" strike="noStrike" dirty="0">
                          <a:effectLst/>
                        </a:rPr>
                        <a:t>Tipo de Entidade (continuação)</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pt-PT" sz="1100" u="none" strike="noStrike" dirty="0">
                          <a:effectLst/>
                        </a:rPr>
                        <a:t>N.º</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756708379"/>
                  </a:ext>
                </a:extLst>
              </a:tr>
              <a:tr h="209550">
                <a:tc>
                  <a:txBody>
                    <a:bodyPr/>
                    <a:lstStyle/>
                    <a:p>
                      <a:pPr algn="l" fontAlgn="ctr"/>
                      <a:r>
                        <a:rPr lang="pt-PT" sz="1100" u="none" strike="noStrike" dirty="0">
                          <a:effectLst/>
                        </a:rPr>
                        <a:t>Instituições de Pagamento com Sede na U.E. em Regime de Livre Prestação de Serviços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081337"/>
                  </a:ext>
                </a:extLst>
              </a:tr>
              <a:tr h="200025">
                <a:tc>
                  <a:txBody>
                    <a:bodyPr/>
                    <a:lstStyle/>
                    <a:p>
                      <a:pPr algn="l" fontAlgn="ctr"/>
                      <a:r>
                        <a:rPr lang="pt-PT" sz="1100" u="none" strike="noStrike" dirty="0">
                          <a:effectLst/>
                        </a:rPr>
                        <a:t>Instituições Financeiras de Crédito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8</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2310497"/>
                  </a:ext>
                </a:extLst>
              </a:tr>
              <a:tr h="200025">
                <a:tc>
                  <a:txBody>
                    <a:bodyPr/>
                    <a:lstStyle/>
                    <a:p>
                      <a:pPr algn="l" fontAlgn="ctr"/>
                      <a:r>
                        <a:rPr lang="pt-PT" sz="1100" u="none" strike="noStrike" dirty="0">
                          <a:effectLst/>
                        </a:rPr>
                        <a:t>Intermediários Financeiros Registados em Portugal</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17</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8339013"/>
                  </a:ext>
                </a:extLst>
              </a:tr>
              <a:tr h="200025">
                <a:tc>
                  <a:txBody>
                    <a:bodyPr/>
                    <a:lstStyle/>
                    <a:p>
                      <a:pPr algn="l" fontAlgn="ctr"/>
                      <a:r>
                        <a:rPr lang="pt-PT" sz="1100" u="none" strike="noStrike" dirty="0">
                          <a:effectLst/>
                        </a:rPr>
                        <a:t>Outras Empresas (alínea l) do n.º 1 do artigo 6.º do RGICSF)</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8</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8074931"/>
                  </a:ext>
                </a:extLst>
              </a:tr>
              <a:tr h="200025">
                <a:tc>
                  <a:txBody>
                    <a:bodyPr/>
                    <a:lstStyle/>
                    <a:p>
                      <a:pPr algn="l" fontAlgn="ctr"/>
                      <a:r>
                        <a:rPr lang="pt-PT" sz="1100" u="none" strike="noStrike" dirty="0">
                          <a:effectLst/>
                        </a:rPr>
                        <a:t>Outros intermediários financeiros exceto sociedades de seguros e fundos de pensões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82271130"/>
                  </a:ext>
                </a:extLst>
              </a:tr>
              <a:tr h="200025">
                <a:tc>
                  <a:txBody>
                    <a:bodyPr/>
                    <a:lstStyle/>
                    <a:p>
                      <a:pPr algn="l" fontAlgn="ctr"/>
                      <a:r>
                        <a:rPr lang="pt-PT" sz="1100" u="none" strike="noStrike" dirty="0">
                          <a:effectLst/>
                        </a:rPr>
                        <a:t>Sociedades de Capital de Risco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31806222"/>
                  </a:ext>
                </a:extLst>
              </a:tr>
              <a:tr h="200025">
                <a:tc>
                  <a:txBody>
                    <a:bodyPr/>
                    <a:lstStyle/>
                    <a:p>
                      <a:pPr algn="l" fontAlgn="ctr"/>
                      <a:r>
                        <a:rPr lang="pt-PT" sz="1100" u="none" strike="noStrike" dirty="0">
                          <a:effectLst/>
                        </a:rPr>
                        <a:t>Sociedades de Garantia Mútua</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3542399"/>
                  </a:ext>
                </a:extLst>
              </a:tr>
              <a:tr h="200025">
                <a:tc>
                  <a:txBody>
                    <a:bodyPr/>
                    <a:lstStyle/>
                    <a:p>
                      <a:pPr algn="l" fontAlgn="ctr"/>
                      <a:r>
                        <a:rPr lang="pt-PT" sz="1100" u="none" strike="noStrike">
                          <a:effectLst/>
                        </a:rPr>
                        <a:t>Sociedades Financeiras de Corretagem</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1</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7743996"/>
                  </a:ext>
                </a:extLst>
              </a:tr>
              <a:tr h="200025">
                <a:tc>
                  <a:txBody>
                    <a:bodyPr/>
                    <a:lstStyle/>
                    <a:p>
                      <a:pPr algn="l" fontAlgn="ctr"/>
                      <a:r>
                        <a:rPr lang="pt-PT" sz="1100" u="none" strike="noStrike" dirty="0">
                          <a:effectLst/>
                        </a:rPr>
                        <a:t>Sociedades Financeiras de Crédito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9609775"/>
                  </a:ext>
                </a:extLst>
              </a:tr>
              <a:tr h="200025">
                <a:tc>
                  <a:txBody>
                    <a:bodyPr/>
                    <a:lstStyle/>
                    <a:p>
                      <a:pPr algn="l" fontAlgn="ctr"/>
                      <a:r>
                        <a:rPr lang="pt-PT" sz="1100" u="none" strike="noStrike">
                          <a:effectLst/>
                        </a:rPr>
                        <a:t>Sociedades Gestoras de Fundos de Investimento Imobiliário</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5</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39227161"/>
                  </a:ext>
                </a:extLst>
              </a:tr>
              <a:tr h="200025">
                <a:tc>
                  <a:txBody>
                    <a:bodyPr/>
                    <a:lstStyle/>
                    <a:p>
                      <a:pPr algn="l" fontAlgn="ctr"/>
                      <a:r>
                        <a:rPr lang="pt-PT" sz="1100" u="none" strike="noStrike" dirty="0">
                          <a:effectLst/>
                        </a:rPr>
                        <a:t>Sociedades Gestoras de Organismos de Investimento Coletivo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20</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307843"/>
                  </a:ext>
                </a:extLst>
              </a:tr>
              <a:tr h="200025">
                <a:tc>
                  <a:txBody>
                    <a:bodyPr/>
                    <a:lstStyle/>
                    <a:p>
                      <a:pPr algn="l" fontAlgn="ctr"/>
                      <a:r>
                        <a:rPr lang="pt-PT" sz="1100" u="none" strike="noStrike" dirty="0">
                          <a:effectLst/>
                        </a:rPr>
                        <a:t>Sociedades Gestoras de Participações Sociais*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4</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2104318"/>
                  </a:ext>
                </a:extLst>
              </a:tr>
              <a:tr h="200025">
                <a:tc>
                  <a:txBody>
                    <a:bodyPr/>
                    <a:lstStyle/>
                    <a:p>
                      <a:pPr algn="l" fontAlgn="ctr"/>
                      <a:r>
                        <a:rPr lang="pt-PT" sz="1100" u="none" strike="noStrike" dirty="0">
                          <a:effectLst/>
                        </a:rPr>
                        <a:t>Sucursais de Instituição de Crédito com Sede na U.E.</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85</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0775154"/>
                  </a:ext>
                </a:extLst>
              </a:tr>
              <a:tr h="200025">
                <a:tc>
                  <a:txBody>
                    <a:bodyPr/>
                    <a:lstStyle/>
                    <a:p>
                      <a:pPr algn="l" fontAlgn="ctr"/>
                      <a:r>
                        <a:rPr lang="pt-PT" sz="1100" u="none" strike="noStrike" dirty="0">
                          <a:effectLst/>
                        </a:rPr>
                        <a:t>Sucursais de Instituições de Pagamento com Sede na U.E.</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35</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2330529"/>
                  </a:ext>
                </a:extLst>
              </a:tr>
              <a:tr h="200025">
                <a:tc>
                  <a:txBody>
                    <a:bodyPr/>
                    <a:lstStyle/>
                    <a:p>
                      <a:pPr algn="r" fontAlgn="ctr"/>
                      <a:r>
                        <a:rPr lang="pt-PT" sz="1100" u="none" strike="noStrike" dirty="0">
                          <a:effectLst/>
                        </a:rPr>
                        <a:t>Total:</a:t>
                      </a:r>
                      <a:endParaRPr lang="pt-PT"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6404</a:t>
                      </a:r>
                      <a:endParaRPr lang="pt-PT"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2097927"/>
                  </a:ext>
                </a:extLst>
              </a:tr>
            </a:tbl>
          </a:graphicData>
        </a:graphic>
      </p:graphicFrame>
      <p:sp>
        <p:nvSpPr>
          <p:cNvPr id="2" name="CaixaDeTexto 1">
            <a:extLst>
              <a:ext uri="{FF2B5EF4-FFF2-40B4-BE49-F238E27FC236}">
                <a16:creationId xmlns:a16="http://schemas.microsoft.com/office/drawing/2014/main" id="{E1A42A7E-7C61-4B1F-9DA6-4C5BCDE13330}"/>
              </a:ext>
            </a:extLst>
          </p:cNvPr>
          <p:cNvSpPr txBox="1"/>
          <p:nvPr/>
        </p:nvSpPr>
        <p:spPr>
          <a:xfrm flipH="1">
            <a:off x="3385131" y="4671776"/>
            <a:ext cx="3952372" cy="215444"/>
          </a:xfrm>
          <a:prstGeom prst="rect">
            <a:avLst/>
          </a:prstGeom>
          <a:noFill/>
        </p:spPr>
        <p:txBody>
          <a:bodyPr wrap="square" rtlCol="0">
            <a:spAutoFit/>
          </a:bodyPr>
          <a:lstStyle/>
          <a:p>
            <a:r>
              <a:rPr lang="pt-PT" sz="800" dirty="0"/>
              <a:t>*AS SGPS não são entidades obrigadas nos termos da Lei 83/2017 de 18 agosto</a:t>
            </a:r>
          </a:p>
        </p:txBody>
      </p:sp>
    </p:spTree>
    <p:extLst>
      <p:ext uri="{BB962C8B-B14F-4D97-AF65-F5344CB8AC3E}">
        <p14:creationId xmlns:p14="http://schemas.microsoft.com/office/powerpoint/2010/main" val="17217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AUT. SETORIAIS FINANCEIRAS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8" name="TextBox 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lang="pt-PT" sz="1100" b="1" dirty="0">
                <a:solidFill>
                  <a:schemeClr val="bg1"/>
                </a:solidFill>
              </a:rPr>
              <a:t>NO QUE RESPEITA ÀS AUTORIDADES SETORIAIS FINANCEIRAS,FORAM REMETIDAS 58 COS E  CONSTATA-SE QUE O BANCO DE PORTUGAL É A ENTIDADE QUE MAIS COMUNICAÇÕES REALIZA.</a:t>
            </a:r>
            <a:endParaRPr kumimoji="0" lang="pt-PT" sz="11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6" name="Imagem 5">
            <a:extLst>
              <a:ext uri="{FF2B5EF4-FFF2-40B4-BE49-F238E27FC236}">
                <a16:creationId xmlns:a16="http://schemas.microsoft.com/office/drawing/2014/main" id="{6DB9E124-B7AC-4D97-A786-F935BAB2C7B4}"/>
              </a:ext>
            </a:extLst>
          </p:cNvPr>
          <p:cNvPicPr>
            <a:picLocks noChangeAspect="1"/>
          </p:cNvPicPr>
          <p:nvPr/>
        </p:nvPicPr>
        <p:blipFill>
          <a:blip r:embed="rId2"/>
          <a:stretch>
            <a:fillRect/>
          </a:stretch>
        </p:blipFill>
        <p:spPr>
          <a:xfrm>
            <a:off x="3017521" y="2004646"/>
            <a:ext cx="6013938" cy="2506942"/>
          </a:xfrm>
          <a:prstGeom prst="rect">
            <a:avLst/>
          </a:prstGeom>
        </p:spPr>
      </p:pic>
      <p:sp>
        <p:nvSpPr>
          <p:cNvPr id="7" name="CaixaDeTexto 6">
            <a:extLst>
              <a:ext uri="{FF2B5EF4-FFF2-40B4-BE49-F238E27FC236}">
                <a16:creationId xmlns:a16="http://schemas.microsoft.com/office/drawing/2014/main" id="{568D7B92-C9B4-4B74-914C-D4692E84B595}"/>
              </a:ext>
            </a:extLst>
          </p:cNvPr>
          <p:cNvSpPr txBox="1"/>
          <p:nvPr/>
        </p:nvSpPr>
        <p:spPr>
          <a:xfrm>
            <a:off x="5113605" y="3034319"/>
            <a:ext cx="323557" cy="230832"/>
          </a:xfrm>
          <a:prstGeom prst="rect">
            <a:avLst/>
          </a:prstGeom>
          <a:noFill/>
        </p:spPr>
        <p:txBody>
          <a:bodyPr wrap="square" rtlCol="0">
            <a:spAutoFit/>
          </a:bodyPr>
          <a:lstStyle/>
          <a:p>
            <a:pPr algn="ctr"/>
            <a:r>
              <a:rPr lang="pt-PT" sz="900" dirty="0"/>
              <a:t>1</a:t>
            </a:r>
          </a:p>
        </p:txBody>
      </p:sp>
      <p:sp>
        <p:nvSpPr>
          <p:cNvPr id="9" name="CaixaDeTexto 8">
            <a:extLst>
              <a:ext uri="{FF2B5EF4-FFF2-40B4-BE49-F238E27FC236}">
                <a16:creationId xmlns:a16="http://schemas.microsoft.com/office/drawing/2014/main" id="{D6343B87-127D-4DDB-AC86-9B8E2021779E}"/>
              </a:ext>
            </a:extLst>
          </p:cNvPr>
          <p:cNvSpPr txBox="1"/>
          <p:nvPr/>
        </p:nvSpPr>
        <p:spPr>
          <a:xfrm>
            <a:off x="6428935" y="2300068"/>
            <a:ext cx="611945" cy="230832"/>
          </a:xfrm>
          <a:prstGeom prst="rect">
            <a:avLst/>
          </a:prstGeom>
          <a:noFill/>
        </p:spPr>
        <p:txBody>
          <a:bodyPr wrap="square" rtlCol="0">
            <a:spAutoFit/>
          </a:bodyPr>
          <a:lstStyle/>
          <a:p>
            <a:pPr algn="ctr"/>
            <a:r>
              <a:rPr lang="pt-PT" sz="900" dirty="0"/>
              <a:t>56</a:t>
            </a:r>
          </a:p>
        </p:txBody>
      </p:sp>
      <p:sp>
        <p:nvSpPr>
          <p:cNvPr id="10" name="CaixaDeTexto 9">
            <a:extLst>
              <a:ext uri="{FF2B5EF4-FFF2-40B4-BE49-F238E27FC236}">
                <a16:creationId xmlns:a16="http://schemas.microsoft.com/office/drawing/2014/main" id="{E275AED5-E509-472B-8AA7-E981147DCD88}"/>
              </a:ext>
            </a:extLst>
          </p:cNvPr>
          <p:cNvSpPr txBox="1"/>
          <p:nvPr/>
        </p:nvSpPr>
        <p:spPr>
          <a:xfrm>
            <a:off x="8053754" y="3034319"/>
            <a:ext cx="323557" cy="230832"/>
          </a:xfrm>
          <a:prstGeom prst="rect">
            <a:avLst/>
          </a:prstGeom>
          <a:noFill/>
        </p:spPr>
        <p:txBody>
          <a:bodyPr wrap="square" rtlCol="0">
            <a:spAutoFit/>
          </a:bodyPr>
          <a:lstStyle/>
          <a:p>
            <a:pPr algn="ctr"/>
            <a:r>
              <a:rPr lang="pt-PT" sz="900" dirty="0"/>
              <a:t>1</a:t>
            </a:r>
          </a:p>
        </p:txBody>
      </p:sp>
    </p:spTree>
    <p:extLst>
      <p:ext uri="{BB962C8B-B14F-4D97-AF65-F5344CB8AC3E}">
        <p14:creationId xmlns:p14="http://schemas.microsoft.com/office/powerpoint/2010/main" val="319421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SETOR NÃO FINANCEIRO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18" name="TextBox 17"/>
          <p:cNvSpPr txBox="1"/>
          <p:nvPr/>
        </p:nvSpPr>
        <p:spPr>
          <a:xfrm>
            <a:off x="11563"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Calibri"/>
                <a:ea typeface="+mn-ea"/>
                <a:cs typeface="+mn-cs"/>
              </a:rPr>
              <a:t>DISTRIBUIÇÃO DAS COS </a:t>
            </a:r>
            <a:r>
              <a:rPr lang="pt-PT" sz="1100" b="1" dirty="0">
                <a:solidFill>
                  <a:srgbClr val="FFFFFF"/>
                </a:solidFill>
                <a:latin typeface="Calibri"/>
              </a:rPr>
              <a:t>ANALISADAS</a:t>
            </a:r>
            <a:r>
              <a:rPr kumimoji="0" lang="pt-PT" sz="1100" b="1" i="0" u="none" strike="noStrike" kern="1200" cap="none" spc="0" normalizeH="0" baseline="0" noProof="0" dirty="0">
                <a:ln>
                  <a:noFill/>
                </a:ln>
                <a:solidFill>
                  <a:srgbClr val="FFFFFF"/>
                </a:solidFill>
                <a:effectLst/>
                <a:uLnTx/>
                <a:uFillTx/>
                <a:latin typeface="Calibri"/>
                <a:ea typeface="+mn-ea"/>
                <a:cs typeface="+mn-cs"/>
              </a:rPr>
              <a:t> POR ENTIDADES NÃO FINANCEIRAS.</a:t>
            </a:r>
          </a:p>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 </a:t>
            </a:r>
            <a:endParaRPr kumimoji="0" lang="pt-PT" sz="11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Tabela 2">
            <a:extLst>
              <a:ext uri="{FF2B5EF4-FFF2-40B4-BE49-F238E27FC236}">
                <a16:creationId xmlns:a16="http://schemas.microsoft.com/office/drawing/2014/main" id="{B60663BC-E08F-42AE-B021-F178B08380AC}"/>
              </a:ext>
            </a:extLst>
          </p:cNvPr>
          <p:cNvGraphicFramePr>
            <a:graphicFrameLocks noGrp="1"/>
          </p:cNvGraphicFramePr>
          <p:nvPr>
            <p:extLst>
              <p:ext uri="{D42A27DB-BD31-4B8C-83A1-F6EECF244321}">
                <p14:modId xmlns:p14="http://schemas.microsoft.com/office/powerpoint/2010/main" val="1693312036"/>
              </p:ext>
            </p:extLst>
          </p:nvPr>
        </p:nvGraphicFramePr>
        <p:xfrm>
          <a:off x="3613233" y="1406324"/>
          <a:ext cx="4888170" cy="2795286"/>
        </p:xfrm>
        <a:graphic>
          <a:graphicData uri="http://schemas.openxmlformats.org/drawingml/2006/table">
            <a:tbl>
              <a:tblPr>
                <a:tableStyleId>{5C22544A-7EE6-4342-B048-85BDC9FD1C3A}</a:tableStyleId>
              </a:tblPr>
              <a:tblGrid>
                <a:gridCol w="4587266">
                  <a:extLst>
                    <a:ext uri="{9D8B030D-6E8A-4147-A177-3AD203B41FA5}">
                      <a16:colId xmlns:a16="http://schemas.microsoft.com/office/drawing/2014/main" val="1370304333"/>
                    </a:ext>
                  </a:extLst>
                </a:gridCol>
                <a:gridCol w="300904">
                  <a:extLst>
                    <a:ext uri="{9D8B030D-6E8A-4147-A177-3AD203B41FA5}">
                      <a16:colId xmlns:a16="http://schemas.microsoft.com/office/drawing/2014/main" val="1289446340"/>
                    </a:ext>
                  </a:extLst>
                </a:gridCol>
              </a:tblGrid>
              <a:tr h="430301">
                <a:tc>
                  <a:txBody>
                    <a:bodyPr/>
                    <a:lstStyle/>
                    <a:p>
                      <a:pPr algn="ctr" fontAlgn="ctr"/>
                      <a:r>
                        <a:rPr lang="pt-PT" sz="1100" u="none" strike="noStrike" dirty="0">
                          <a:effectLst/>
                        </a:rPr>
                        <a:t>Entidades Obrigadas ou Equiparadas</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pt-PT" sz="1100" u="none" strike="noStrike" dirty="0">
                          <a:effectLst/>
                        </a:rPr>
                        <a:t>N.º</a:t>
                      </a:r>
                      <a:endParaRPr lang="pt-PT" sz="1100" b="0" i="0" u="none" strike="noStrike" dirty="0">
                        <a:solidFill>
                          <a:srgbClr val="000000"/>
                        </a:solidFill>
                        <a:effectLst/>
                        <a:latin typeface="Calibri" panose="020F050202020403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3003455422"/>
                  </a:ext>
                </a:extLst>
              </a:tr>
              <a:tr h="230016">
                <a:tc>
                  <a:txBody>
                    <a:bodyPr/>
                    <a:lstStyle/>
                    <a:p>
                      <a:pPr algn="l" fontAlgn="ctr"/>
                      <a:r>
                        <a:rPr lang="pt-PT" sz="1100" u="none" strike="noStrike" dirty="0">
                          <a:effectLst/>
                        </a:rPr>
                        <a:t>Atividades com Ativos Virtuais</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23</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3624106"/>
                  </a:ext>
                </a:extLst>
              </a:tr>
              <a:tr h="219561">
                <a:tc>
                  <a:txBody>
                    <a:bodyPr/>
                    <a:lstStyle/>
                    <a:p>
                      <a:pPr algn="l" fontAlgn="ctr"/>
                      <a:r>
                        <a:rPr lang="pt-PT" sz="1100" u="none" strike="noStrike">
                          <a:effectLst/>
                        </a:rPr>
                        <a:t>Atividades Imobiliárias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20</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7123553"/>
                  </a:ext>
                </a:extLst>
              </a:tr>
              <a:tr h="219561">
                <a:tc>
                  <a:txBody>
                    <a:bodyPr/>
                    <a:lstStyle/>
                    <a:p>
                      <a:pPr algn="l" fontAlgn="ctr"/>
                      <a:r>
                        <a:rPr lang="pt-PT" sz="1100" u="none" strike="noStrike">
                          <a:effectLst/>
                        </a:rPr>
                        <a:t>Comerciantes de Bens de Elevado Valor</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a:effectLst/>
                        </a:rPr>
                        <a:t>2</a:t>
                      </a:r>
                      <a:endParaRPr lang="pt-P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8762652"/>
                  </a:ext>
                </a:extLst>
              </a:tr>
              <a:tr h="219561">
                <a:tc>
                  <a:txBody>
                    <a:bodyPr/>
                    <a:lstStyle/>
                    <a:p>
                      <a:pPr algn="l" fontAlgn="ctr"/>
                      <a:r>
                        <a:rPr lang="pt-PT" sz="1100" u="none" strike="noStrike">
                          <a:effectLst/>
                        </a:rPr>
                        <a:t>Comércio Automóvel</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9</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8619470"/>
                  </a:ext>
                </a:extLst>
              </a:tr>
              <a:tr h="378481">
                <a:tc>
                  <a:txBody>
                    <a:bodyPr/>
                    <a:lstStyle/>
                    <a:p>
                      <a:pPr algn="l" fontAlgn="ctr"/>
                      <a:r>
                        <a:rPr lang="pt-PT" sz="1100" u="none" strike="noStrike" dirty="0">
                          <a:effectLst/>
                        </a:rPr>
                        <a:t>Concessionários de exploração de jogo em casinos e concessionários de exploração de salas de jogo do bingo</a:t>
                      </a:r>
                      <a:endParaRPr lang="pt-P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587</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8527062"/>
                  </a:ext>
                </a:extLst>
              </a:tr>
              <a:tr h="219561">
                <a:tc>
                  <a:txBody>
                    <a:bodyPr/>
                    <a:lstStyle/>
                    <a:p>
                      <a:pPr algn="l" fontAlgn="ctr"/>
                      <a:r>
                        <a:rPr lang="pt-PT" sz="1100" u="none" strike="noStrike">
                          <a:effectLst/>
                        </a:rPr>
                        <a:t>Entidades abrangidas pelo Regime Jurídico dos Jogos e Apostas Online</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119</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9499747"/>
                  </a:ext>
                </a:extLst>
              </a:tr>
              <a:tr h="219561">
                <a:tc>
                  <a:txBody>
                    <a:bodyPr/>
                    <a:lstStyle/>
                    <a:p>
                      <a:pPr algn="l" fontAlgn="ctr"/>
                      <a:r>
                        <a:rPr lang="pt-PT" sz="1100" u="none" strike="noStrike">
                          <a:effectLst/>
                        </a:rPr>
                        <a:t>Entidades pagadoras de prémios de apostas e lotarias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24</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5602399"/>
                  </a:ext>
                </a:extLst>
              </a:tr>
              <a:tr h="219561">
                <a:tc>
                  <a:txBody>
                    <a:bodyPr/>
                    <a:lstStyle/>
                    <a:p>
                      <a:pPr algn="l" fontAlgn="ctr"/>
                      <a:r>
                        <a:rPr lang="pt-PT" sz="1100" u="none" strike="noStrike">
                          <a:effectLst/>
                        </a:rPr>
                        <a:t>Notários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73</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9786290"/>
                  </a:ext>
                </a:extLst>
              </a:tr>
              <a:tr h="219561">
                <a:tc>
                  <a:txBody>
                    <a:bodyPr/>
                    <a:lstStyle/>
                    <a:p>
                      <a:pPr algn="l" fontAlgn="ctr"/>
                      <a:r>
                        <a:rPr lang="pt-PT" sz="1100" u="none" strike="noStrike">
                          <a:effectLst/>
                        </a:rPr>
                        <a:t>Revisores Oficiais de Contas</a:t>
                      </a:r>
                      <a:endParaRPr lang="pt-P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7</a:t>
                      </a:r>
                      <a:endParaRPr lang="pt-P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1422943"/>
                  </a:ext>
                </a:extLst>
              </a:tr>
              <a:tr h="219561">
                <a:tc>
                  <a:txBody>
                    <a:bodyPr/>
                    <a:lstStyle/>
                    <a:p>
                      <a:pPr algn="r" fontAlgn="ctr"/>
                      <a:r>
                        <a:rPr lang="pt-PT" sz="1100" u="none" strike="noStrike" dirty="0">
                          <a:effectLst/>
                        </a:rPr>
                        <a:t>Total:</a:t>
                      </a:r>
                      <a:endParaRPr lang="pt-PT"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PT" sz="1100" u="none" strike="noStrike" dirty="0">
                          <a:effectLst/>
                        </a:rPr>
                        <a:t>864</a:t>
                      </a:r>
                      <a:endParaRPr lang="pt-PT"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9592782"/>
                  </a:ext>
                </a:extLst>
              </a:tr>
            </a:tbl>
          </a:graphicData>
        </a:graphic>
      </p:graphicFrame>
    </p:spTree>
    <p:extLst>
      <p:ext uri="{BB962C8B-B14F-4D97-AF65-F5344CB8AC3E}">
        <p14:creationId xmlns:p14="http://schemas.microsoft.com/office/powerpoint/2010/main" val="98641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AUT. SETORIAIS NÃO FINANCEIRAS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8" name="TextBox 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Calibri"/>
                <a:ea typeface="+mn-ea"/>
                <a:cs typeface="+mn-cs"/>
              </a:rPr>
              <a:t>AS AUTORIDADES SETORIAIS NÃO FINANCEIRAS ESTÃO PREVISTAS NO ARTº 89º DA LEI 83/2017 DE 18 AGOSTO.</a:t>
            </a:r>
          </a:p>
        </p:txBody>
      </p:sp>
      <p:pic>
        <p:nvPicPr>
          <p:cNvPr id="6" name="Imagem 5">
            <a:extLst>
              <a:ext uri="{FF2B5EF4-FFF2-40B4-BE49-F238E27FC236}">
                <a16:creationId xmlns:a16="http://schemas.microsoft.com/office/drawing/2014/main" id="{E51E4BA4-F172-4557-9DA0-BC251032B1E5}"/>
              </a:ext>
            </a:extLst>
          </p:cNvPr>
          <p:cNvPicPr>
            <a:picLocks noChangeAspect="1"/>
          </p:cNvPicPr>
          <p:nvPr/>
        </p:nvPicPr>
        <p:blipFill>
          <a:blip r:embed="rId2"/>
          <a:stretch>
            <a:fillRect/>
          </a:stretch>
        </p:blipFill>
        <p:spPr>
          <a:xfrm>
            <a:off x="2940436" y="1210850"/>
            <a:ext cx="6088566" cy="3361150"/>
          </a:xfrm>
          <a:prstGeom prst="rect">
            <a:avLst/>
          </a:prstGeom>
        </p:spPr>
      </p:pic>
      <p:sp>
        <p:nvSpPr>
          <p:cNvPr id="7" name="CaixaDeTexto 6">
            <a:extLst>
              <a:ext uri="{FF2B5EF4-FFF2-40B4-BE49-F238E27FC236}">
                <a16:creationId xmlns:a16="http://schemas.microsoft.com/office/drawing/2014/main" id="{766216AC-1263-4672-95F0-3BADF9AE5C0F}"/>
              </a:ext>
            </a:extLst>
          </p:cNvPr>
          <p:cNvSpPr txBox="1"/>
          <p:nvPr/>
        </p:nvSpPr>
        <p:spPr>
          <a:xfrm>
            <a:off x="4668643" y="1311940"/>
            <a:ext cx="438615" cy="230832"/>
          </a:xfrm>
          <a:prstGeom prst="rect">
            <a:avLst/>
          </a:prstGeom>
          <a:noFill/>
        </p:spPr>
        <p:txBody>
          <a:bodyPr wrap="square" rtlCol="0">
            <a:spAutoFit/>
          </a:bodyPr>
          <a:lstStyle/>
          <a:p>
            <a:pPr algn="ctr"/>
            <a:r>
              <a:rPr lang="pt-PT" sz="900" dirty="0"/>
              <a:t>22</a:t>
            </a:r>
          </a:p>
        </p:txBody>
      </p:sp>
      <p:sp>
        <p:nvSpPr>
          <p:cNvPr id="9" name="CaixaDeTexto 8">
            <a:extLst>
              <a:ext uri="{FF2B5EF4-FFF2-40B4-BE49-F238E27FC236}">
                <a16:creationId xmlns:a16="http://schemas.microsoft.com/office/drawing/2014/main" id="{DCD4B334-92BF-4AE5-B93A-A85073155DED}"/>
              </a:ext>
            </a:extLst>
          </p:cNvPr>
          <p:cNvSpPr txBox="1"/>
          <p:nvPr/>
        </p:nvSpPr>
        <p:spPr>
          <a:xfrm>
            <a:off x="5523801" y="2229870"/>
            <a:ext cx="460917" cy="230832"/>
          </a:xfrm>
          <a:prstGeom prst="rect">
            <a:avLst/>
          </a:prstGeom>
          <a:noFill/>
        </p:spPr>
        <p:txBody>
          <a:bodyPr wrap="square" rtlCol="0">
            <a:spAutoFit/>
          </a:bodyPr>
          <a:lstStyle/>
          <a:p>
            <a:pPr algn="ctr"/>
            <a:r>
              <a:rPr lang="pt-PT" sz="900" dirty="0"/>
              <a:t>4</a:t>
            </a:r>
          </a:p>
        </p:txBody>
      </p:sp>
      <p:sp>
        <p:nvSpPr>
          <p:cNvPr id="10" name="CaixaDeTexto 9">
            <a:extLst>
              <a:ext uri="{FF2B5EF4-FFF2-40B4-BE49-F238E27FC236}">
                <a16:creationId xmlns:a16="http://schemas.microsoft.com/office/drawing/2014/main" id="{373C92A8-0A4C-4905-BC3E-CF81BB1D4572}"/>
              </a:ext>
            </a:extLst>
          </p:cNvPr>
          <p:cNvSpPr txBox="1"/>
          <p:nvPr/>
        </p:nvSpPr>
        <p:spPr>
          <a:xfrm>
            <a:off x="6407593" y="2267040"/>
            <a:ext cx="460917" cy="230832"/>
          </a:xfrm>
          <a:prstGeom prst="rect">
            <a:avLst/>
          </a:prstGeom>
          <a:noFill/>
        </p:spPr>
        <p:txBody>
          <a:bodyPr wrap="square" rtlCol="0">
            <a:spAutoFit/>
          </a:bodyPr>
          <a:lstStyle/>
          <a:p>
            <a:pPr algn="ctr"/>
            <a:r>
              <a:rPr lang="pt-PT" sz="900" dirty="0"/>
              <a:t>3</a:t>
            </a:r>
          </a:p>
        </p:txBody>
      </p:sp>
      <p:sp>
        <p:nvSpPr>
          <p:cNvPr id="11" name="CaixaDeTexto 10">
            <a:extLst>
              <a:ext uri="{FF2B5EF4-FFF2-40B4-BE49-F238E27FC236}">
                <a16:creationId xmlns:a16="http://schemas.microsoft.com/office/drawing/2014/main" id="{DE7A8036-0C44-43C7-BF32-F8CC7DD2039C}"/>
              </a:ext>
            </a:extLst>
          </p:cNvPr>
          <p:cNvSpPr txBox="1"/>
          <p:nvPr/>
        </p:nvSpPr>
        <p:spPr>
          <a:xfrm>
            <a:off x="7335760" y="2268284"/>
            <a:ext cx="386575" cy="507831"/>
          </a:xfrm>
          <a:prstGeom prst="rect">
            <a:avLst/>
          </a:prstGeom>
          <a:noFill/>
        </p:spPr>
        <p:txBody>
          <a:bodyPr wrap="square" rtlCol="0">
            <a:spAutoFit/>
          </a:bodyPr>
          <a:lstStyle/>
          <a:p>
            <a:pPr algn="ctr"/>
            <a:r>
              <a:rPr lang="en-US" sz="900" u="none" strike="noStrike" dirty="0">
                <a:effectLst/>
              </a:rPr>
              <a:t>3</a:t>
            </a:r>
            <a:endParaRPr lang="pt-PT" sz="900" b="0" i="0" u="none" strike="noStrike" dirty="0">
              <a:solidFill>
                <a:srgbClr val="000000"/>
              </a:solidFill>
              <a:effectLst/>
              <a:latin typeface="Calibri" panose="020F0502020204030204" pitchFamily="34" charset="0"/>
            </a:endParaRPr>
          </a:p>
          <a:p>
            <a:pPr algn="ctr"/>
            <a:endParaRPr lang="pt-PT" dirty="0"/>
          </a:p>
        </p:txBody>
      </p:sp>
      <p:sp>
        <p:nvSpPr>
          <p:cNvPr id="12" name="CaixaDeTexto 11">
            <a:extLst>
              <a:ext uri="{FF2B5EF4-FFF2-40B4-BE49-F238E27FC236}">
                <a16:creationId xmlns:a16="http://schemas.microsoft.com/office/drawing/2014/main" id="{DD0E45DF-43D2-4157-BAED-FF576DB2E413}"/>
              </a:ext>
            </a:extLst>
          </p:cNvPr>
          <p:cNvSpPr txBox="1"/>
          <p:nvPr/>
        </p:nvSpPr>
        <p:spPr>
          <a:xfrm>
            <a:off x="8224370" y="2333483"/>
            <a:ext cx="412365" cy="230832"/>
          </a:xfrm>
          <a:prstGeom prst="rect">
            <a:avLst/>
          </a:prstGeom>
          <a:noFill/>
        </p:spPr>
        <p:txBody>
          <a:bodyPr wrap="square" rtlCol="0">
            <a:spAutoFit/>
          </a:bodyPr>
          <a:lstStyle/>
          <a:p>
            <a:pPr algn="ctr"/>
            <a:r>
              <a:rPr lang="pt-PT" sz="900" dirty="0"/>
              <a:t>1</a:t>
            </a:r>
          </a:p>
        </p:txBody>
      </p:sp>
    </p:spTree>
    <p:extLst>
      <p:ext uri="{BB962C8B-B14F-4D97-AF65-F5344CB8AC3E}">
        <p14:creationId xmlns:p14="http://schemas.microsoft.com/office/powerpoint/2010/main" val="320507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ANALISADAS – ENTIDADES AUXILIARES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Calibri"/>
                <a:ea typeface="+mn-ea"/>
                <a:cs typeface="+mn-cs"/>
              </a:rPr>
              <a:t>AS ENTIDADES AUXILIARES, ESTÃO PREVISTAS NO ARTº7º DA LEI 83/2017 DE 18 AGOSTO</a:t>
            </a:r>
          </a:p>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 </a:t>
            </a:r>
            <a:endParaRPr kumimoji="0" lang="pt-PT" sz="11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2739755647"/>
              </p:ext>
            </p:extLst>
          </p:nvPr>
        </p:nvGraphicFramePr>
        <p:xfrm>
          <a:off x="3841595" y="1873330"/>
          <a:ext cx="3729838" cy="1452674"/>
        </p:xfrm>
        <a:graphic>
          <a:graphicData uri="http://schemas.openxmlformats.org/drawingml/2006/table">
            <a:tbl>
              <a:tblPr firstRow="1" firstCol="1" bandRow="1"/>
              <a:tblGrid>
                <a:gridCol w="2793491">
                  <a:extLst>
                    <a:ext uri="{9D8B030D-6E8A-4147-A177-3AD203B41FA5}">
                      <a16:colId xmlns:a16="http://schemas.microsoft.com/office/drawing/2014/main" val="1555646990"/>
                    </a:ext>
                  </a:extLst>
                </a:gridCol>
                <a:gridCol w="936347">
                  <a:extLst>
                    <a:ext uri="{9D8B030D-6E8A-4147-A177-3AD203B41FA5}">
                      <a16:colId xmlns:a16="http://schemas.microsoft.com/office/drawing/2014/main" val="3093418144"/>
                    </a:ext>
                  </a:extLst>
                </a:gridCol>
              </a:tblGrid>
              <a:tr h="727202">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TIPO DE ENTIDADE</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N.º</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763687424"/>
                  </a:ext>
                </a:extLst>
              </a:tr>
              <a:tr h="362736">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Conservadores</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276</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9076002"/>
                  </a:ext>
                </a:extLst>
              </a:tr>
              <a:tr h="362736">
                <a:tc>
                  <a:txBody>
                    <a:bodyPr/>
                    <a:lstStyle/>
                    <a:p>
                      <a:pPr algn="r">
                        <a:spcAft>
                          <a:spcPts val="0"/>
                        </a:spcAft>
                      </a:pPr>
                      <a:r>
                        <a:rPr lang="pt-PT" sz="11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pt-P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276</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94559463"/>
                  </a:ext>
                </a:extLst>
              </a:tr>
            </a:tbl>
          </a:graphicData>
        </a:graphic>
      </p:graphicFrame>
    </p:spTree>
    <p:extLst>
      <p:ext uri="{BB962C8B-B14F-4D97-AF65-F5344CB8AC3E}">
        <p14:creationId xmlns:p14="http://schemas.microsoft.com/office/powerpoint/2010/main" val="239798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ÍNDICE</a:t>
            </a:r>
          </a:p>
        </p:txBody>
      </p:sp>
      <p:sp>
        <p:nvSpPr>
          <p:cNvPr id="6" name="TextBox 5"/>
          <p:cNvSpPr txBox="1">
            <a:spLocks/>
          </p:cNvSpPr>
          <p:nvPr/>
        </p:nvSpPr>
        <p:spPr>
          <a:xfrm>
            <a:off x="0" y="1112847"/>
            <a:ext cx="4572000" cy="3336447"/>
          </a:xfrm>
          <a:prstGeom prst="rect">
            <a:avLst/>
          </a:prstGeom>
          <a:noFill/>
        </p:spPr>
        <p:txBody>
          <a:bodyPr wrap="square" lIns="180000" tIns="89990" rIns="180000" bIns="89990" rtlCol="0">
            <a:spAutoFit/>
          </a:bodyPr>
          <a:lstStyle/>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NOTA INTRODUTÓRIA............................................................................................03</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UNIDADE DE INFORMAÇÃO FINANCEIRA...............................................................07</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EVOLUÇÃO DO N. DE REGISTOS RECEBIDOS..........................................................10</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REGISTOS ANALISADOS 2024.................................................................................11</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ANALISADAS POR SETOR...............................................................12</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ANALISADAS POR TIPO DE ENTIDADE........................................13</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SETOR FINANCEIRO.............................................14</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 AUT. SETORIAIS SETOR FINANCEIRO..................16</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 SETOR NÃO FINANCEIRO....................................17</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 AUT. SETORIAIS SETOR NÃO FINANCEIRO..........18</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ENTIDADES AUXILIARES.......................................19</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 AUT. SUPERVISÃO ENTIDADES AUXILIARES........20</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a:t>
            </a:r>
            <a:r>
              <a:rPr lang="pt-PT" sz="900" dirty="0">
                <a:solidFill>
                  <a:schemeClr val="accent1">
                    <a:lumMod val="50000"/>
                  </a:schemeClr>
                </a:solidFill>
                <a:latin typeface="Calibri"/>
              </a:rPr>
              <a:t>ANALISADAS</a:t>
            </a: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 – OUTRAS ENTIDADES...........................................21</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COMUNICAÇÕES SISTEMÁTICAS RECEBIDAS..........................................................22</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chemeClr val="accent1">
                    <a:lumMod val="50000"/>
                  </a:schemeClr>
                </a:solidFill>
                <a:effectLst/>
                <a:uLnTx/>
                <a:uFillTx/>
                <a:latin typeface="Calibri"/>
                <a:ea typeface="+mn-ea"/>
                <a:cs typeface="+mn-cs"/>
              </a:rPr>
              <a:t>SUSPEITAS CONFIRMADAS......................................................................................23</a:t>
            </a:r>
          </a:p>
        </p:txBody>
      </p:sp>
      <p:sp>
        <p:nvSpPr>
          <p:cNvPr id="5" name="TextBox 4"/>
          <p:cNvSpPr txBox="1"/>
          <p:nvPr/>
        </p:nvSpPr>
        <p:spPr>
          <a:xfrm>
            <a:off x="4463143" y="1112847"/>
            <a:ext cx="4572000" cy="3336447"/>
          </a:xfrm>
          <a:prstGeom prst="rect">
            <a:avLst/>
          </a:prstGeom>
          <a:noFill/>
        </p:spPr>
        <p:txBody>
          <a:bodyPr wrap="square" lIns="180000" tIns="89990" rIns="180000" bIns="89990" rtlCol="0">
            <a:spAutoFit/>
          </a:bodyPr>
          <a:lstStyle/>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4F81BD">
                    <a:lumMod val="50000"/>
                  </a:srgbClr>
                </a:solidFill>
                <a:effectLst/>
                <a:uLnTx/>
                <a:uFillTx/>
                <a:latin typeface="Calibri"/>
                <a:ea typeface="+mn-ea"/>
                <a:cs typeface="+mn-cs"/>
              </a:rPr>
              <a:t>INFRAÇÕES SUBJACENTES......................................................................................26</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4F81BD">
                    <a:lumMod val="50000"/>
                  </a:srgbClr>
                </a:solidFill>
                <a:effectLst/>
                <a:uLnTx/>
                <a:uFillTx/>
                <a:latin typeface="Calibri"/>
                <a:ea typeface="+mn-ea"/>
                <a:cs typeface="+mn-cs"/>
              </a:rPr>
              <a:t>INFRAÇÕES SUBJACENTES AO BRANQUEAMENTO................................................27</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FINANCIAMENTO DO TERRORISMO.......................................................................28</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MEDIDAS RESTRITIVAS...........................................................................................29</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PROPOSTAS DE SUSPENSÃO...................................................................................30</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4F81BD">
                    <a:lumMod val="50000"/>
                  </a:srgbClr>
                </a:solidFill>
                <a:effectLst/>
                <a:uLnTx/>
                <a:uFillTx/>
                <a:latin typeface="Calibri"/>
                <a:ea typeface="+mn-ea"/>
                <a:cs typeface="+mn-cs"/>
              </a:rPr>
              <a:t>COMUNICAÇÕES </a:t>
            </a:r>
            <a:r>
              <a:rPr lang="pt-PT" sz="900" dirty="0">
                <a:solidFill>
                  <a:srgbClr val="4F81BD">
                    <a:lumMod val="50000"/>
                  </a:srgbClr>
                </a:solidFill>
                <a:latin typeface="Calibri"/>
              </a:rPr>
              <a:t>ANALISADAS</a:t>
            </a:r>
            <a:r>
              <a:rPr kumimoji="0" lang="pt-PT" sz="900" b="0" i="0" u="none" strike="noStrike" kern="1200" cap="none" spc="0" normalizeH="0" baseline="0" noProof="0" dirty="0">
                <a:ln>
                  <a:noFill/>
                </a:ln>
                <a:solidFill>
                  <a:srgbClr val="4F81BD">
                    <a:lumMod val="50000"/>
                  </a:srgbClr>
                </a:solidFill>
                <a:effectLst/>
                <a:uLnTx/>
                <a:uFillTx/>
                <a:latin typeface="Calibri"/>
                <a:ea typeface="+mn-ea"/>
                <a:cs typeface="+mn-cs"/>
              </a:rPr>
              <a:t> – DEVER DE ABSTENÇÃO ......................................31</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PROPOSTAS DE SUSPENSÃO – OS NÚMEROS........................................................32</a:t>
            </a:r>
          </a:p>
          <a:p>
            <a:pPr algn="dist">
              <a:spcAft>
                <a:spcPts val="600"/>
              </a:spcAft>
              <a:defRPr/>
            </a:pPr>
            <a:r>
              <a:rPr kumimoji="0" lang="pt-PT" sz="900" b="0" i="0" u="none" strike="noStrike" kern="1200" cap="none" spc="0" normalizeH="0" baseline="0" noProof="0" dirty="0">
                <a:ln>
                  <a:noFill/>
                </a:ln>
                <a:solidFill>
                  <a:srgbClr val="4F81BD">
                    <a:lumMod val="50000"/>
                  </a:srgbClr>
                </a:solidFill>
                <a:effectLst/>
                <a:uLnTx/>
                <a:uFillTx/>
                <a:latin typeface="Calibri"/>
                <a:ea typeface="+mn-ea"/>
                <a:cs typeface="+mn-cs"/>
              </a:rPr>
              <a:t>ANÁLISES ESTRATÉGICAS………………………………………………………………………………………………...33</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COOPERAÇÃO INTERNACIONAL.............................................................................34</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COOPERAÇÃO NACIONAL.......................................................................................36</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RETORNO................................................................................................................38</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DIFUSÃO DE INFORMAÇÃO....................................................................................39</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COLABORAÇÕES/PARTICIPAÇÕES UIF....................................................................42</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DIVULGAÇÃO DE INFORMAÇÃO ............................................................................48</a:t>
            </a:r>
          </a:p>
          <a:p>
            <a:pPr marL="0" marR="0" lvl="0" indent="0" algn="dist" defTabSz="457148" rtl="0" eaLnBrk="1" fontAlgn="auto" latinLnBrk="0" hangingPunct="1">
              <a:lnSpc>
                <a:spcPct val="100000"/>
              </a:lnSpc>
              <a:spcBef>
                <a:spcPts val="0"/>
              </a:spcBef>
              <a:spcAft>
                <a:spcPts val="600"/>
              </a:spcAft>
              <a:buClrTx/>
              <a:buSzTx/>
              <a:buFontTx/>
              <a:buNone/>
              <a:tabLst/>
              <a:defRPr/>
            </a:pPr>
            <a:r>
              <a:rPr kumimoji="0" lang="pt-PT" sz="900" b="0" i="0" u="none" strike="noStrike" kern="1200" cap="none" spc="0" normalizeH="0" baseline="0" noProof="0" dirty="0">
                <a:ln>
                  <a:noFill/>
                </a:ln>
                <a:solidFill>
                  <a:srgbClr val="254061"/>
                </a:solidFill>
                <a:effectLst/>
                <a:uLnTx/>
                <a:uFillTx/>
                <a:latin typeface="Calibri"/>
                <a:ea typeface="+mn-ea"/>
                <a:cs typeface="+mn-cs"/>
              </a:rPr>
              <a:t>CONTACTOS..............................................................................................................49</a:t>
            </a:r>
          </a:p>
        </p:txBody>
      </p:sp>
    </p:spTree>
    <p:extLst>
      <p:ext uri="{BB962C8B-B14F-4D97-AF65-F5344CB8AC3E}">
        <p14:creationId xmlns:p14="http://schemas.microsoft.com/office/powerpoint/2010/main" val="103809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AUT. SUPERVISÃO ENTIDADES AUXILIARES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O INSTITUTO DOS REGISTO E DO NOTARIADO, I.P., CONSTITUI ENTIDADE EQUIPARADA A AUTORIDADE SETORIAL, NOS TERMOS DO Nº 6 DO </a:t>
            </a:r>
            <a:r>
              <a:rPr kumimoji="0" lang="pt-PT" sz="1100" b="1" i="0" u="none" strike="noStrike" kern="1200" cap="none" spc="0" normalizeH="0" baseline="0" noProof="0" dirty="0" err="1">
                <a:ln>
                  <a:noFill/>
                </a:ln>
                <a:solidFill>
                  <a:prstClr val="white"/>
                </a:solidFill>
                <a:effectLst/>
                <a:uLnTx/>
                <a:uFillTx/>
                <a:latin typeface="Calibri"/>
                <a:ea typeface="+mn-ea"/>
                <a:cs typeface="+mn-cs"/>
              </a:rPr>
              <a:t>ART.º</a:t>
            </a:r>
            <a:r>
              <a:rPr kumimoji="0" lang="pt-PT" sz="1100" b="1" i="0" u="none" strike="noStrike" kern="1200" cap="none" spc="0" normalizeH="0" baseline="0" noProof="0" dirty="0">
                <a:ln>
                  <a:noFill/>
                </a:ln>
                <a:solidFill>
                  <a:prstClr val="white"/>
                </a:solidFill>
                <a:effectLst/>
                <a:uLnTx/>
                <a:uFillTx/>
                <a:latin typeface="Calibri"/>
                <a:ea typeface="+mn-ea"/>
                <a:cs typeface="+mn-cs"/>
              </a:rPr>
              <a:t> 7º DA LEI 83/2017 DE 18 AGOSTO.</a:t>
            </a:r>
          </a:p>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 </a:t>
            </a:r>
            <a:endParaRPr kumimoji="0" lang="pt-PT" sz="11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3740412676"/>
              </p:ext>
            </p:extLst>
          </p:nvPr>
        </p:nvGraphicFramePr>
        <p:xfrm>
          <a:off x="4173953" y="1938758"/>
          <a:ext cx="3419475" cy="1556796"/>
        </p:xfrm>
        <a:graphic>
          <a:graphicData uri="http://schemas.openxmlformats.org/drawingml/2006/table">
            <a:tbl>
              <a:tblPr firstRow="1" firstCol="1" bandRow="1"/>
              <a:tblGrid>
                <a:gridCol w="2879725">
                  <a:extLst>
                    <a:ext uri="{9D8B030D-6E8A-4147-A177-3AD203B41FA5}">
                      <a16:colId xmlns:a16="http://schemas.microsoft.com/office/drawing/2014/main" val="2650583371"/>
                    </a:ext>
                  </a:extLst>
                </a:gridCol>
                <a:gridCol w="539750">
                  <a:extLst>
                    <a:ext uri="{9D8B030D-6E8A-4147-A177-3AD203B41FA5}">
                      <a16:colId xmlns:a16="http://schemas.microsoft.com/office/drawing/2014/main" val="559610279"/>
                    </a:ext>
                  </a:extLst>
                </a:gridCol>
              </a:tblGrid>
              <a:tr h="518932">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AUTORIDADE DE SUPERVISÃO</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N.º</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114049771"/>
                  </a:ext>
                </a:extLst>
              </a:tr>
              <a:tr h="518932">
                <a:tc>
                  <a:txBody>
                    <a:bodyPr/>
                    <a:lstStyle/>
                    <a:p>
                      <a:pPr algn="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Instituto dos Registos e do Notariado, I. P.</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9689012"/>
                  </a:ext>
                </a:extLst>
              </a:tr>
              <a:tr h="518932">
                <a:tc>
                  <a:txBody>
                    <a:bodyPr/>
                    <a:lstStyle/>
                    <a:p>
                      <a:pPr algn="r">
                        <a:spcAft>
                          <a:spcPts val="0"/>
                        </a:spcAft>
                      </a:pPr>
                      <a:r>
                        <a:rPr lang="pt-PT" sz="11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pt-P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5665357"/>
                  </a:ext>
                </a:extLst>
              </a:tr>
            </a:tbl>
          </a:graphicData>
        </a:graphic>
      </p:graphicFrame>
    </p:spTree>
    <p:extLst>
      <p:ext uri="{BB962C8B-B14F-4D97-AF65-F5344CB8AC3E}">
        <p14:creationId xmlns:p14="http://schemas.microsoft.com/office/powerpoint/2010/main" val="53447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COMUNICAÇÕES </a:t>
            </a:r>
            <a:r>
              <a:rPr lang="pt-PT" dirty="0">
                <a:solidFill>
                  <a:prstClr val="white"/>
                </a:solidFill>
                <a:latin typeface="Calibri"/>
              </a:rPr>
              <a:t>ANALISADAS</a:t>
            </a:r>
            <a:r>
              <a:rPr kumimoji="0" lang="pt-PT" sz="1800" b="0" i="0" u="none" strike="noStrike" kern="1200" cap="none" spc="0" normalizeH="0" baseline="0" noProof="0" dirty="0">
                <a:ln>
                  <a:noFill/>
                </a:ln>
                <a:solidFill>
                  <a:prstClr val="white"/>
                </a:solidFill>
                <a:effectLst/>
                <a:uLnTx/>
                <a:uFillTx/>
                <a:latin typeface="Calibri"/>
                <a:ea typeface="+mn-ea"/>
                <a:cs typeface="+mn-cs"/>
              </a:rPr>
              <a:t> – OUTRAS ENTIDADES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NOS TERMOS DA ALÍNEA A) Nº 2 DO </a:t>
            </a:r>
            <a:r>
              <a:rPr kumimoji="0" lang="pt-PT" sz="1100" b="1" i="0" u="none" strike="noStrike" kern="1200" cap="none" spc="0" normalizeH="0" baseline="0" noProof="0" dirty="0" err="1">
                <a:ln>
                  <a:noFill/>
                </a:ln>
                <a:solidFill>
                  <a:prstClr val="white"/>
                </a:solidFill>
                <a:effectLst/>
                <a:uLnTx/>
                <a:uFillTx/>
                <a:latin typeface="Calibri"/>
                <a:ea typeface="+mn-ea"/>
                <a:cs typeface="+mn-cs"/>
              </a:rPr>
              <a:t>ART.º</a:t>
            </a:r>
            <a:r>
              <a:rPr kumimoji="0" lang="pt-PT" sz="1100" b="1" i="0" u="none" strike="noStrike" kern="1200" cap="none" spc="0" normalizeH="0" baseline="0" noProof="0" dirty="0">
                <a:ln>
                  <a:noFill/>
                </a:ln>
                <a:solidFill>
                  <a:prstClr val="white"/>
                </a:solidFill>
                <a:effectLst/>
                <a:uLnTx/>
                <a:uFillTx/>
                <a:latin typeface="Calibri"/>
                <a:ea typeface="+mn-ea"/>
                <a:cs typeface="+mn-cs"/>
              </a:rPr>
              <a:t> 82º DA LEI 83/2017 DE 18 AGOSTO, A UIF PODE DESENCADEAR ANÁLISES COM BASE NOUTRAS INFORMAÇÕES.</a:t>
            </a:r>
          </a:p>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100" b="1" i="0" u="none" strike="noStrike" kern="1200" cap="none" spc="0" normalizeH="0" baseline="0" noProof="0" dirty="0">
                <a:ln>
                  <a:noFill/>
                </a:ln>
                <a:solidFill>
                  <a:prstClr val="white"/>
                </a:solidFill>
                <a:effectLst/>
                <a:uLnTx/>
                <a:uFillTx/>
                <a:latin typeface="Calibri"/>
                <a:ea typeface="+mn-ea"/>
                <a:cs typeface="+mn-cs"/>
              </a:rPr>
              <a:t> </a:t>
            </a:r>
            <a:endParaRPr kumimoji="0" lang="pt-PT" sz="11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766291122"/>
              </p:ext>
            </p:extLst>
          </p:nvPr>
        </p:nvGraphicFramePr>
        <p:xfrm>
          <a:off x="4090273" y="2277790"/>
          <a:ext cx="4069088" cy="1101030"/>
        </p:xfrm>
        <a:graphic>
          <a:graphicData uri="http://schemas.openxmlformats.org/drawingml/2006/table">
            <a:tbl>
              <a:tblPr firstRow="1" firstCol="1" bandRow="1"/>
              <a:tblGrid>
                <a:gridCol w="3426799">
                  <a:extLst>
                    <a:ext uri="{9D8B030D-6E8A-4147-A177-3AD203B41FA5}">
                      <a16:colId xmlns:a16="http://schemas.microsoft.com/office/drawing/2014/main" val="1606140097"/>
                    </a:ext>
                  </a:extLst>
                </a:gridCol>
                <a:gridCol w="642289">
                  <a:extLst>
                    <a:ext uri="{9D8B030D-6E8A-4147-A177-3AD203B41FA5}">
                      <a16:colId xmlns:a16="http://schemas.microsoft.com/office/drawing/2014/main" val="3321157569"/>
                    </a:ext>
                  </a:extLst>
                </a:gridCol>
              </a:tblGrid>
              <a:tr h="367010">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TIPO DE ENTIDADE</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pt-PT" sz="1100" b="0" dirty="0">
                          <a:effectLst/>
                          <a:latin typeface="Calibri" panose="020F0502020204030204" pitchFamily="34" charset="0"/>
                          <a:ea typeface="Times New Roman" panose="02020603050405020304" pitchFamily="18" charset="0"/>
                          <a:cs typeface="Times New Roman" panose="02020603050405020304" pitchFamily="18" charset="0"/>
                        </a:rPr>
                        <a:t>N.º</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76942778"/>
                  </a:ext>
                </a:extLst>
              </a:tr>
              <a:tr h="367010">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Unidade de Informação Financeira</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84461954"/>
                  </a:ext>
                </a:extLst>
              </a:tr>
              <a:tr h="367010">
                <a:tc>
                  <a:txBody>
                    <a:bodyPr/>
                    <a:lstStyle/>
                    <a:p>
                      <a:pPr algn="r">
                        <a:spcAft>
                          <a:spcPts val="0"/>
                        </a:spcAft>
                      </a:pPr>
                      <a:r>
                        <a:rPr lang="pt-PT" sz="11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pt-P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PT" sz="11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4040109"/>
                  </a:ext>
                </a:extLst>
              </a:tr>
            </a:tbl>
          </a:graphicData>
        </a:graphic>
      </p:graphicFrame>
    </p:spTree>
    <p:extLst>
      <p:ext uri="{BB962C8B-B14F-4D97-AF65-F5344CB8AC3E}">
        <p14:creationId xmlns:p14="http://schemas.microsoft.com/office/powerpoint/2010/main" val="191720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COMUNICAÇÕES SISTEMÁTICAS RECEBIDAS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22</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A PORTARIA 310/2018, DE 04 DEZEMBRO, REGULAMENTA O DISPOSTO NO </a:t>
            </a:r>
            <a:r>
              <a:rPr lang="pt-PT" sz="1100" b="1" dirty="0" err="1">
                <a:solidFill>
                  <a:srgbClr val="FFFFFF"/>
                </a:solidFill>
              </a:rPr>
              <a:t>ART.º</a:t>
            </a:r>
            <a:r>
              <a:rPr lang="pt-PT" sz="1100" b="1" dirty="0">
                <a:solidFill>
                  <a:srgbClr val="FFFFFF"/>
                </a:solidFill>
              </a:rPr>
              <a:t> 45º DA LEI 83/2017 DE 18 AGOSTO.</a:t>
            </a:r>
            <a:r>
              <a:rPr lang="pt-PT" sz="1100" b="1" dirty="0">
                <a:solidFill>
                  <a:schemeClr val="bg1"/>
                </a:solidFill>
              </a:rPr>
              <a:t> </a:t>
            </a:r>
            <a:endParaRPr lang="pt-PT" sz="1100" b="1" dirty="0">
              <a:solidFill>
                <a:srgbClr val="FFFFFF"/>
              </a:solidFill>
            </a:endParaRPr>
          </a:p>
        </p:txBody>
      </p:sp>
      <p:sp>
        <p:nvSpPr>
          <p:cNvPr id="7" name="TextBox 5"/>
          <p:cNvSpPr txBox="1"/>
          <p:nvPr/>
        </p:nvSpPr>
        <p:spPr>
          <a:xfrm>
            <a:off x="2908302" y="1254247"/>
            <a:ext cx="6203564" cy="1028123"/>
          </a:xfrm>
          <a:prstGeom prst="rect">
            <a:avLst/>
          </a:prstGeom>
          <a:noFill/>
        </p:spPr>
        <p:txBody>
          <a:bodyPr wrap="square" lIns="359959" tIns="89990" rIns="359959" bIns="89990" rtlCol="0">
            <a:spAutoFit/>
          </a:bodyPr>
          <a:lstStyle/>
          <a:p>
            <a:pPr algn="just"/>
            <a:r>
              <a:rPr lang="pt-PT" sz="1100" dirty="0"/>
              <a:t>Em relação às comunicações reportadas com base na Portaria 310/2018, de 04 de dezembro, verificou-se um aumento de 16,2% em relação a 2023.</a:t>
            </a:r>
          </a:p>
          <a:p>
            <a:pPr algn="just"/>
            <a:r>
              <a:rPr lang="pt-PT" sz="1100" dirty="0"/>
              <a:t>A alínea a) verificou uma diminuição de 73,1%, com menos 12.135 operações, enquanto que a alínea b), com mais 19.958 operações, aumentou 111,2%.</a:t>
            </a:r>
          </a:p>
          <a:p>
            <a:pPr algn="just"/>
            <a:r>
              <a:rPr lang="pt-PT" sz="1100" dirty="0"/>
              <a:t>A alínea d), com mais 520 operações, registou um aumento de 1.106,2%.</a:t>
            </a:r>
          </a:p>
        </p:txBody>
      </p:sp>
      <p:graphicFrame>
        <p:nvGraphicFramePr>
          <p:cNvPr id="3" name="Tabela 2"/>
          <p:cNvGraphicFramePr>
            <a:graphicFrameLocks noGrp="1"/>
          </p:cNvGraphicFramePr>
          <p:nvPr>
            <p:extLst>
              <p:ext uri="{D42A27DB-BD31-4B8C-83A1-F6EECF244321}">
                <p14:modId xmlns:p14="http://schemas.microsoft.com/office/powerpoint/2010/main" val="2319944086"/>
              </p:ext>
            </p:extLst>
          </p:nvPr>
        </p:nvGraphicFramePr>
        <p:xfrm>
          <a:off x="3851831" y="2424332"/>
          <a:ext cx="3962370" cy="1884555"/>
        </p:xfrm>
        <a:graphic>
          <a:graphicData uri="http://schemas.openxmlformats.org/drawingml/2006/table">
            <a:tbl>
              <a:tblPr firstRow="1" firstCol="1" bandRow="1"/>
              <a:tblGrid>
                <a:gridCol w="1976866">
                  <a:extLst>
                    <a:ext uri="{9D8B030D-6E8A-4147-A177-3AD203B41FA5}">
                      <a16:colId xmlns:a16="http://schemas.microsoft.com/office/drawing/2014/main" val="3799023667"/>
                    </a:ext>
                  </a:extLst>
                </a:gridCol>
                <a:gridCol w="1985504">
                  <a:extLst>
                    <a:ext uri="{9D8B030D-6E8A-4147-A177-3AD203B41FA5}">
                      <a16:colId xmlns:a16="http://schemas.microsoft.com/office/drawing/2014/main" val="1521160493"/>
                    </a:ext>
                  </a:extLst>
                </a:gridCol>
              </a:tblGrid>
              <a:tr h="284103">
                <a:tc>
                  <a:txBody>
                    <a:bodyPr/>
                    <a:lstStyle/>
                    <a:p>
                      <a:pPr algn="ctr">
                        <a:lnSpc>
                          <a:spcPct val="115000"/>
                        </a:lnSpc>
                        <a:spcBef>
                          <a:spcPts val="500"/>
                        </a:spcBef>
                        <a:spcAft>
                          <a:spcPts val="0"/>
                        </a:spcAft>
                      </a:pPr>
                      <a:r>
                        <a:rPr lang="pt-PT" sz="1100" b="1" dirty="0">
                          <a:solidFill>
                            <a:srgbClr val="000000"/>
                          </a:solidFill>
                          <a:effectLst/>
                          <a:latin typeface="+mn-lt"/>
                          <a:ea typeface="Times New Roman" panose="02020603050405020304" pitchFamily="18" charset="0"/>
                          <a:cs typeface="Times New Roman" panose="02020603050405020304" pitchFamily="18" charset="0"/>
                        </a:rPr>
                        <a:t>Alínea Art.º</a:t>
                      </a:r>
                      <a:r>
                        <a:rPr lang="pt-PT" sz="1100" b="1" baseline="0" dirty="0">
                          <a:solidFill>
                            <a:srgbClr val="000000"/>
                          </a:solidFill>
                          <a:effectLst/>
                          <a:latin typeface="+mn-lt"/>
                          <a:ea typeface="Times New Roman" panose="02020603050405020304" pitchFamily="18" charset="0"/>
                          <a:cs typeface="Times New Roman" panose="02020603050405020304" pitchFamily="18" charset="0"/>
                        </a:rPr>
                        <a:t> 2º</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500"/>
                        </a:spcBef>
                        <a:spcAft>
                          <a:spcPts val="0"/>
                        </a:spcAft>
                      </a:pPr>
                      <a:r>
                        <a:rPr lang="pt-PT" sz="1100" b="1" dirty="0">
                          <a:solidFill>
                            <a:srgbClr val="000000"/>
                          </a:solidFill>
                          <a:effectLst/>
                          <a:latin typeface="+mn-lt"/>
                          <a:ea typeface="Times New Roman" panose="02020603050405020304" pitchFamily="18" charset="0"/>
                          <a:cs typeface="Times New Roman" panose="02020603050405020304" pitchFamily="18" charset="0"/>
                        </a:rPr>
                        <a:t>N.º por Alínea</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969167443"/>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a</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4473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3967092"/>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b</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37900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1462225"/>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c</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4985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0097262"/>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d</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567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7775138"/>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e</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21697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0555985"/>
                  </a:ext>
                </a:extLst>
              </a:tr>
              <a:tr h="228636">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f</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b="0" dirty="0">
                          <a:solidFill>
                            <a:schemeClr val="tx1"/>
                          </a:solidFill>
                          <a:effectLst/>
                          <a:latin typeface="+mn-lt"/>
                          <a:ea typeface="Times New Roman" panose="02020603050405020304" pitchFamily="18" charset="0"/>
                          <a:cs typeface="Times New Roman" panose="02020603050405020304" pitchFamily="18" charset="0"/>
                        </a:rPr>
                        <a:t>103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841401"/>
                  </a:ext>
                </a:extLst>
              </a:tr>
              <a:tr h="228636">
                <a:tc>
                  <a:txBody>
                    <a:bodyPr/>
                    <a:lstStyle/>
                    <a:p>
                      <a:pPr algn="ctr">
                        <a:lnSpc>
                          <a:spcPct val="115000"/>
                        </a:lnSpc>
                        <a:spcBef>
                          <a:spcPts val="500"/>
                        </a:spcBef>
                        <a:spcAft>
                          <a:spcPts val="0"/>
                        </a:spcAft>
                      </a:pPr>
                      <a:r>
                        <a:rPr lang="pt-PT" sz="1100" b="1" dirty="0">
                          <a:solidFill>
                            <a:srgbClr val="000000"/>
                          </a:solidFill>
                          <a:effectLst/>
                          <a:latin typeface="+mn-lt"/>
                          <a:ea typeface="Times New Roman" panose="02020603050405020304" pitchFamily="18" charset="0"/>
                          <a:cs typeface="Times New Roman" panose="02020603050405020304" pitchFamily="18" charset="0"/>
                        </a:rPr>
                        <a:t>Total</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500"/>
                        </a:spcBef>
                        <a:spcAft>
                          <a:spcPts val="0"/>
                        </a:spcAft>
                      </a:pPr>
                      <a:r>
                        <a:rPr lang="pt-PT" sz="1100" dirty="0">
                          <a:solidFill>
                            <a:srgbClr val="000000"/>
                          </a:solidFill>
                          <a:effectLst/>
                          <a:latin typeface="+mn-lt"/>
                          <a:ea typeface="Times New Roman" panose="02020603050405020304" pitchFamily="18" charset="0"/>
                          <a:cs typeface="Times New Roman" panose="02020603050405020304" pitchFamily="18" charset="0"/>
                        </a:rPr>
                        <a:t>69.725</a:t>
                      </a:r>
                      <a:endParaRPr lang="pt-PT"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5704224"/>
                  </a:ext>
                </a:extLst>
              </a:tr>
            </a:tbl>
          </a:graphicData>
        </a:graphic>
      </p:graphicFrame>
    </p:spTree>
    <p:extLst>
      <p:ext uri="{BB962C8B-B14F-4D97-AF65-F5344CB8AC3E}">
        <p14:creationId xmlns:p14="http://schemas.microsoft.com/office/powerpoint/2010/main" val="226857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SUSPEITAS CONFIRMADAS</a:t>
            </a:r>
          </a:p>
        </p:txBody>
      </p:sp>
      <p:sp>
        <p:nvSpPr>
          <p:cNvPr id="6" name="TextBox 5"/>
          <p:cNvSpPr txBox="1"/>
          <p:nvPr/>
        </p:nvSpPr>
        <p:spPr>
          <a:xfrm>
            <a:off x="2940436" y="1385763"/>
            <a:ext cx="6192000" cy="2186838"/>
          </a:xfrm>
          <a:prstGeom prst="rect">
            <a:avLst/>
          </a:prstGeom>
          <a:noFill/>
        </p:spPr>
        <p:txBody>
          <a:bodyPr wrap="square" lIns="359959" tIns="89990" rIns="359959" bIns="89990" rtlCol="0" anchor="t">
            <a:spAutoFit/>
          </a:bodyPr>
          <a:lstStyle/>
          <a:p>
            <a:pPr algn="just">
              <a:lnSpc>
                <a:spcPct val="150000"/>
              </a:lnSpc>
            </a:pPr>
            <a:r>
              <a:rPr lang="pt-PT" sz="1100" dirty="0"/>
              <a:t>O conjunto de informação recebido pela UIF abrange comunicações de operações suspeitas, comunicações sistemáticas, informações espontâneas, complementares e disseminações, bem como pedidos de cooperação, nacionais e internacionais.</a:t>
            </a:r>
          </a:p>
          <a:p>
            <a:pPr algn="just">
              <a:lnSpc>
                <a:spcPct val="150000"/>
              </a:lnSpc>
            </a:pPr>
            <a:r>
              <a:rPr lang="pt-PT" sz="1100" dirty="0"/>
              <a:t>Todos estes registos são analisados com base na integração de informação de natureza judiciária, policial, financeira, administrativa, fiscal e proveniente de fontes abertas.</a:t>
            </a:r>
          </a:p>
          <a:p>
            <a:pPr algn="just">
              <a:lnSpc>
                <a:spcPct val="150000"/>
              </a:lnSpc>
            </a:pPr>
            <a:r>
              <a:rPr lang="pt-PT" sz="1100" dirty="0"/>
              <a:t>Sempre que se recolham indícios que confirmem a suspeita inicial, a informação é remetida às autoridades judiciárias competentes e às Unidades da Polícia Judiciária, para eventual instauração de procedimento criminal.</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23</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rPr>
              <a:t>A ANÁLISE DAS COMUNICAÇÕES CONSIDERA, PARA ALÉM DO FUNDAMENTO DA SUSPEITA IDENTIFICADO PELA ENTIDADE COMUNICANTE, A INFORMAÇÃO COMPLEMENTAR RECOLHIDA NO DECURSO DA AVALIAÇÃO.</a:t>
            </a:r>
          </a:p>
        </p:txBody>
      </p:sp>
    </p:spTree>
    <p:extLst>
      <p:ext uri="{BB962C8B-B14F-4D97-AF65-F5344CB8AC3E}">
        <p14:creationId xmlns:p14="http://schemas.microsoft.com/office/powerpoint/2010/main" val="207331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SUSPEITAS CONFIRMADAS</a:t>
            </a:r>
          </a:p>
        </p:txBody>
      </p:sp>
      <p:sp>
        <p:nvSpPr>
          <p:cNvPr id="6" name="TextBox 5"/>
          <p:cNvSpPr txBox="1"/>
          <p:nvPr/>
        </p:nvSpPr>
        <p:spPr>
          <a:xfrm>
            <a:off x="1" y="1087365"/>
            <a:ext cx="9144000" cy="989651"/>
          </a:xfrm>
          <a:prstGeom prst="rect">
            <a:avLst/>
          </a:prstGeom>
          <a:noFill/>
        </p:spPr>
        <p:txBody>
          <a:bodyPr wrap="square" lIns="359959" tIns="89990" rIns="359959" bIns="89990" rtlCol="0">
            <a:spAutoFit/>
          </a:bodyPr>
          <a:lstStyle/>
          <a:p>
            <a:pPr algn="just"/>
            <a:r>
              <a:rPr lang="pt-PT" sz="1050" dirty="0"/>
              <a:t>Em 2024, a UIF analisou um total de 7.638 comunicações, tendo concluído, com confirmação de suspeitas, a avaliação de 1.825 comunicações de operações suspeitas, bem como a análise de um processo iniciado oficiosamente no exercício das suas competências próprias.</a:t>
            </a:r>
            <a:br>
              <a:rPr lang="pt-PT" sz="1050" dirty="0"/>
            </a:br>
            <a:r>
              <a:rPr lang="pt-PT" sz="1050" dirty="0"/>
              <a:t>A maioria destas análises operacionais respeita a comunicações efetuadas ao abrigo do artigo 47.º (dever de abstenção) da Lei n.º 83/2017, de 18 de agosto.</a:t>
            </a:r>
          </a:p>
          <a:p>
            <a:r>
              <a:rPr lang="pt-PT" sz="1050" dirty="0"/>
              <a:t>O Setor Financeiro apresenta a maior fatia, com 1.747 confirmações, tendo como crime dominante o Branqueamento de Capitais.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24</a:t>
            </a:fld>
            <a:endParaRPr lang="en-US" sz="1000" dirty="0">
              <a:solidFill>
                <a:srgbClr val="254061"/>
              </a:solidFill>
            </a:endParaRPr>
          </a:p>
        </p:txBody>
      </p:sp>
      <p:graphicFrame>
        <p:nvGraphicFramePr>
          <p:cNvPr id="9" name="Gráfico 8">
            <a:extLst>
              <a:ext uri="{FF2B5EF4-FFF2-40B4-BE49-F238E27FC236}">
                <a16:creationId xmlns:a16="http://schemas.microsoft.com/office/drawing/2014/main" id="{D276F18D-DD4E-4B24-AC72-407A44DC1EA6}"/>
              </a:ext>
            </a:extLst>
          </p:cNvPr>
          <p:cNvGraphicFramePr>
            <a:graphicFrameLocks noChangeAspect="1"/>
          </p:cNvGraphicFramePr>
          <p:nvPr>
            <p:extLst>
              <p:ext uri="{D42A27DB-BD31-4B8C-83A1-F6EECF244321}">
                <p14:modId xmlns:p14="http://schemas.microsoft.com/office/powerpoint/2010/main" val="1383130209"/>
              </p:ext>
            </p:extLst>
          </p:nvPr>
        </p:nvGraphicFramePr>
        <p:xfrm>
          <a:off x="2431701" y="2077016"/>
          <a:ext cx="4637314" cy="2651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399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SUSPEITAS CONFIRMADAS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25</a:t>
            </a:fld>
            <a:endParaRPr lang="en-US" sz="1000" dirty="0">
              <a:solidFill>
                <a:srgbClr val="254061"/>
              </a:solidFill>
            </a:endParaRPr>
          </a:p>
        </p:txBody>
      </p:sp>
      <p:pic>
        <p:nvPicPr>
          <p:cNvPr id="13" name="Imagem 12">
            <a:extLst>
              <a:ext uri="{FF2B5EF4-FFF2-40B4-BE49-F238E27FC236}">
                <a16:creationId xmlns:a16="http://schemas.microsoft.com/office/drawing/2014/main" id="{E0A30364-1A81-4043-8369-27B979386351}"/>
              </a:ext>
            </a:extLst>
          </p:cNvPr>
          <p:cNvPicPr>
            <a:picLocks noChangeAspect="1"/>
          </p:cNvPicPr>
          <p:nvPr/>
        </p:nvPicPr>
        <p:blipFill>
          <a:blip r:embed="rId2"/>
          <a:stretch>
            <a:fillRect/>
          </a:stretch>
        </p:blipFill>
        <p:spPr>
          <a:xfrm>
            <a:off x="3284806" y="1347962"/>
            <a:ext cx="4728544" cy="3294376"/>
          </a:xfrm>
          <a:prstGeom prst="rect">
            <a:avLst/>
          </a:prstGeom>
        </p:spPr>
      </p:pic>
      <p:sp>
        <p:nvSpPr>
          <p:cNvPr id="14" name="CaixaDeTexto 13">
            <a:extLst>
              <a:ext uri="{FF2B5EF4-FFF2-40B4-BE49-F238E27FC236}">
                <a16:creationId xmlns:a16="http://schemas.microsoft.com/office/drawing/2014/main" id="{1490768D-B89B-4549-95B5-76706B16425F}"/>
              </a:ext>
            </a:extLst>
          </p:cNvPr>
          <p:cNvSpPr txBox="1"/>
          <p:nvPr/>
        </p:nvSpPr>
        <p:spPr>
          <a:xfrm>
            <a:off x="4396154" y="1491176"/>
            <a:ext cx="851095" cy="507831"/>
          </a:xfrm>
          <a:prstGeom prst="rect">
            <a:avLst/>
          </a:prstGeom>
          <a:noFill/>
        </p:spPr>
        <p:txBody>
          <a:bodyPr wrap="square" rtlCol="0">
            <a:spAutoFit/>
          </a:bodyPr>
          <a:lstStyle/>
          <a:p>
            <a:pPr algn="ctr"/>
            <a:r>
              <a:rPr lang="pt-PT"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1747</a:t>
            </a:r>
            <a:endParaRPr lang="pt-PT" sz="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pt-PT" dirty="0"/>
          </a:p>
        </p:txBody>
      </p:sp>
      <p:sp>
        <p:nvSpPr>
          <p:cNvPr id="15" name="CaixaDeTexto 14">
            <a:extLst>
              <a:ext uri="{FF2B5EF4-FFF2-40B4-BE49-F238E27FC236}">
                <a16:creationId xmlns:a16="http://schemas.microsoft.com/office/drawing/2014/main" id="{50C1CE53-327E-4840-916D-44208BAAC642}"/>
              </a:ext>
            </a:extLst>
          </p:cNvPr>
          <p:cNvSpPr txBox="1"/>
          <p:nvPr/>
        </p:nvSpPr>
        <p:spPr>
          <a:xfrm>
            <a:off x="6759526" y="3996619"/>
            <a:ext cx="400929" cy="507831"/>
          </a:xfrm>
          <a:prstGeom prst="rect">
            <a:avLst/>
          </a:prstGeom>
          <a:noFill/>
        </p:spPr>
        <p:txBody>
          <a:bodyPr wrap="square" rtlCol="0">
            <a:spAutoFit/>
          </a:bodyPr>
          <a:lstStyle/>
          <a:p>
            <a:r>
              <a:rPr lang="pt-PT"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pt-PT" sz="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pt-PT" dirty="0"/>
          </a:p>
        </p:txBody>
      </p:sp>
      <p:sp>
        <p:nvSpPr>
          <p:cNvPr id="17" name="CaixaDeTexto 16">
            <a:extLst>
              <a:ext uri="{FF2B5EF4-FFF2-40B4-BE49-F238E27FC236}">
                <a16:creationId xmlns:a16="http://schemas.microsoft.com/office/drawing/2014/main" id="{3F7CE207-CEC3-4DDE-B6AB-E23809665B2E}"/>
              </a:ext>
            </a:extLst>
          </p:cNvPr>
          <p:cNvSpPr txBox="1"/>
          <p:nvPr/>
        </p:nvSpPr>
        <p:spPr>
          <a:xfrm>
            <a:off x="140677" y="1347962"/>
            <a:ext cx="2883877" cy="1785104"/>
          </a:xfrm>
          <a:prstGeom prst="rect">
            <a:avLst/>
          </a:prstGeom>
          <a:solidFill>
            <a:schemeClr val="accent1">
              <a:lumMod val="50000"/>
            </a:schemeClr>
          </a:solidFill>
        </p:spPr>
        <p:txBody>
          <a:bodyPr wrap="square" rtlCol="0">
            <a:spAutoFit/>
          </a:bodyPr>
          <a:lstStyle/>
          <a:p>
            <a:pPr algn="r"/>
            <a:endParaRPr lang="pt-PT" sz="1100" dirty="0"/>
          </a:p>
          <a:p>
            <a:pPr algn="r"/>
            <a:endParaRPr lang="pt-PT" sz="1100" dirty="0"/>
          </a:p>
          <a:p>
            <a:pPr algn="r">
              <a:lnSpc>
                <a:spcPct val="150000"/>
              </a:lnSpc>
            </a:pPr>
            <a:r>
              <a:rPr lang="pt-PT" sz="1100" b="1" dirty="0">
                <a:solidFill>
                  <a:schemeClr val="bg1"/>
                </a:solidFill>
              </a:rPr>
              <a:t>O NÚMERO DE ANÁLISES DE COS CUJAS SUSPEITAS SE CONFIRMARAM FOI DE 1825</a:t>
            </a:r>
            <a:r>
              <a:rPr lang="pt-PT" sz="1100" dirty="0"/>
              <a:t>.</a:t>
            </a:r>
          </a:p>
          <a:p>
            <a:pPr algn="r"/>
            <a:endParaRPr lang="pt-PT" sz="1100" dirty="0"/>
          </a:p>
          <a:p>
            <a:pPr algn="r"/>
            <a:endParaRPr lang="pt-PT" sz="1100" dirty="0"/>
          </a:p>
          <a:p>
            <a:pPr algn="r"/>
            <a:endParaRPr lang="pt-PT" sz="1100" dirty="0"/>
          </a:p>
          <a:p>
            <a:pPr algn="r"/>
            <a:endParaRPr lang="pt-PT" sz="1100" dirty="0"/>
          </a:p>
          <a:p>
            <a:pPr algn="r"/>
            <a:endParaRPr lang="pt-PT" sz="1100" dirty="0"/>
          </a:p>
        </p:txBody>
      </p:sp>
    </p:spTree>
    <p:extLst>
      <p:ext uri="{BB962C8B-B14F-4D97-AF65-F5344CB8AC3E}">
        <p14:creationId xmlns:p14="http://schemas.microsoft.com/office/powerpoint/2010/main" val="167698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SUSPEITAS CONFIRMADAS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26</a:t>
            </a:fld>
            <a:endParaRPr lang="en-US" sz="1000" dirty="0">
              <a:solidFill>
                <a:srgbClr val="254061"/>
              </a:solidFill>
            </a:endParaRPr>
          </a:p>
        </p:txBody>
      </p:sp>
      <p:sp>
        <p:nvSpPr>
          <p:cNvPr id="10" name="CaixaDeTexto 9">
            <a:extLst>
              <a:ext uri="{FF2B5EF4-FFF2-40B4-BE49-F238E27FC236}">
                <a16:creationId xmlns:a16="http://schemas.microsoft.com/office/drawing/2014/main" id="{9F6AAD57-4938-4657-8050-AD8E54AFCF23}"/>
              </a:ext>
            </a:extLst>
          </p:cNvPr>
          <p:cNvSpPr txBox="1"/>
          <p:nvPr/>
        </p:nvSpPr>
        <p:spPr>
          <a:xfrm>
            <a:off x="281354" y="1441938"/>
            <a:ext cx="2750234" cy="1615827"/>
          </a:xfrm>
          <a:prstGeom prst="rect">
            <a:avLst/>
          </a:prstGeom>
          <a:solidFill>
            <a:schemeClr val="accent1">
              <a:lumMod val="50000"/>
            </a:schemeClr>
          </a:solidFill>
        </p:spPr>
        <p:txBody>
          <a:bodyPr wrap="square" rtlCol="0">
            <a:spAutoFit/>
          </a:bodyPr>
          <a:lstStyle/>
          <a:p>
            <a:pPr algn="just"/>
            <a:endParaRPr lang="pt-PT" sz="1100" dirty="0"/>
          </a:p>
          <a:p>
            <a:pPr algn="just"/>
            <a:endParaRPr lang="pt-PT" sz="1100" dirty="0"/>
          </a:p>
          <a:p>
            <a:pPr algn="r">
              <a:lnSpc>
                <a:spcPct val="150000"/>
              </a:lnSpc>
            </a:pPr>
            <a:r>
              <a:rPr lang="pt-PT" sz="1100" b="1" dirty="0">
                <a:solidFill>
                  <a:schemeClr val="bg1"/>
                </a:solidFill>
              </a:rPr>
              <a:t>COMUNICAÇÕES DE OPERAÇÕES SUSPEITAS ANALISADAS ÁREA BC/FT</a:t>
            </a:r>
          </a:p>
          <a:p>
            <a:pPr algn="r">
              <a:lnSpc>
                <a:spcPct val="150000"/>
              </a:lnSpc>
            </a:pPr>
            <a:endParaRPr lang="pt-PT" sz="1100" dirty="0"/>
          </a:p>
          <a:p>
            <a:pPr algn="just">
              <a:lnSpc>
                <a:spcPct val="150000"/>
              </a:lnSpc>
            </a:pPr>
            <a:endParaRPr lang="pt-PT" sz="1100" dirty="0"/>
          </a:p>
          <a:p>
            <a:pPr algn="just"/>
            <a:endParaRPr lang="pt-PT" sz="1100" dirty="0"/>
          </a:p>
        </p:txBody>
      </p:sp>
      <p:pic>
        <p:nvPicPr>
          <p:cNvPr id="8" name="Imagem 7">
            <a:extLst>
              <a:ext uri="{FF2B5EF4-FFF2-40B4-BE49-F238E27FC236}">
                <a16:creationId xmlns:a16="http://schemas.microsoft.com/office/drawing/2014/main" id="{1B55EDF2-200E-4D7E-B308-5DFFADA34F0F}"/>
              </a:ext>
            </a:extLst>
          </p:cNvPr>
          <p:cNvPicPr>
            <a:picLocks noChangeAspect="1"/>
          </p:cNvPicPr>
          <p:nvPr/>
        </p:nvPicPr>
        <p:blipFill>
          <a:blip r:embed="rId2"/>
          <a:stretch>
            <a:fillRect/>
          </a:stretch>
        </p:blipFill>
        <p:spPr>
          <a:xfrm>
            <a:off x="3127917" y="1070517"/>
            <a:ext cx="5734730" cy="3406698"/>
          </a:xfrm>
          <a:prstGeom prst="rect">
            <a:avLst/>
          </a:prstGeom>
        </p:spPr>
      </p:pic>
      <p:sp>
        <p:nvSpPr>
          <p:cNvPr id="18" name="CaixaDeTexto 17">
            <a:extLst>
              <a:ext uri="{FF2B5EF4-FFF2-40B4-BE49-F238E27FC236}">
                <a16:creationId xmlns:a16="http://schemas.microsoft.com/office/drawing/2014/main" id="{FA75E49C-F3C2-4793-9595-F2E7BD8A5A99}"/>
              </a:ext>
            </a:extLst>
          </p:cNvPr>
          <p:cNvSpPr txBox="1"/>
          <p:nvPr/>
        </p:nvSpPr>
        <p:spPr>
          <a:xfrm>
            <a:off x="3830444" y="2579715"/>
            <a:ext cx="417786" cy="507831"/>
          </a:xfrm>
          <a:prstGeom prst="rect">
            <a:avLst/>
          </a:prstGeom>
          <a:noFill/>
        </p:spPr>
        <p:txBody>
          <a:bodyPr wrap="square" rtlCol="0">
            <a:spAutoFit/>
          </a:bodyPr>
          <a:lstStyle/>
          <a:p>
            <a:r>
              <a:rPr lang="pt-PT" sz="900" u="none" strike="noStrike" dirty="0">
                <a:effectLst/>
              </a:rPr>
              <a:t>181</a:t>
            </a:r>
            <a:endParaRPr lang="pt-PT" sz="900" b="0" i="0" u="none" strike="noStrike" dirty="0">
              <a:solidFill>
                <a:srgbClr val="000000"/>
              </a:solidFill>
              <a:effectLst/>
              <a:latin typeface="Calibri Light" panose="020F0302020204030204" pitchFamily="34" charset="0"/>
            </a:endParaRPr>
          </a:p>
          <a:p>
            <a:endParaRPr lang="pt-PT" dirty="0"/>
          </a:p>
        </p:txBody>
      </p:sp>
      <p:sp>
        <p:nvSpPr>
          <p:cNvPr id="19" name="CaixaDeTexto 18">
            <a:extLst>
              <a:ext uri="{FF2B5EF4-FFF2-40B4-BE49-F238E27FC236}">
                <a16:creationId xmlns:a16="http://schemas.microsoft.com/office/drawing/2014/main" id="{03220BA3-1109-4516-B574-B5CF828AB7B4}"/>
              </a:ext>
            </a:extLst>
          </p:cNvPr>
          <p:cNvSpPr txBox="1"/>
          <p:nvPr/>
        </p:nvSpPr>
        <p:spPr>
          <a:xfrm>
            <a:off x="4572000" y="1211106"/>
            <a:ext cx="359508" cy="230832"/>
          </a:xfrm>
          <a:prstGeom prst="rect">
            <a:avLst/>
          </a:prstGeom>
          <a:noFill/>
        </p:spPr>
        <p:txBody>
          <a:bodyPr wrap="square" rtlCol="0">
            <a:spAutoFit/>
          </a:bodyPr>
          <a:lstStyle/>
          <a:p>
            <a:r>
              <a:rPr lang="pt-PT" sz="900" dirty="0"/>
              <a:t>982</a:t>
            </a:r>
          </a:p>
        </p:txBody>
      </p:sp>
      <p:sp>
        <p:nvSpPr>
          <p:cNvPr id="20" name="CaixaDeTexto 19">
            <a:extLst>
              <a:ext uri="{FF2B5EF4-FFF2-40B4-BE49-F238E27FC236}">
                <a16:creationId xmlns:a16="http://schemas.microsoft.com/office/drawing/2014/main" id="{5D218901-BAE8-4E20-88D9-C53CDEB7E023}"/>
              </a:ext>
            </a:extLst>
          </p:cNvPr>
          <p:cNvSpPr txBox="1"/>
          <p:nvPr/>
        </p:nvSpPr>
        <p:spPr>
          <a:xfrm>
            <a:off x="5264907" y="2742149"/>
            <a:ext cx="417786" cy="230832"/>
          </a:xfrm>
          <a:prstGeom prst="rect">
            <a:avLst/>
          </a:prstGeom>
          <a:noFill/>
        </p:spPr>
        <p:txBody>
          <a:bodyPr wrap="square" rtlCol="0">
            <a:spAutoFit/>
          </a:bodyPr>
          <a:lstStyle/>
          <a:p>
            <a:pPr algn="ctr"/>
            <a:r>
              <a:rPr lang="pt-PT" sz="900" dirty="0"/>
              <a:t>90</a:t>
            </a:r>
          </a:p>
        </p:txBody>
      </p:sp>
      <p:sp>
        <p:nvSpPr>
          <p:cNvPr id="21" name="CaixaDeTexto 20">
            <a:extLst>
              <a:ext uri="{FF2B5EF4-FFF2-40B4-BE49-F238E27FC236}">
                <a16:creationId xmlns:a16="http://schemas.microsoft.com/office/drawing/2014/main" id="{B05C96EB-A1F5-4646-9C53-379FFCA61E68}"/>
              </a:ext>
            </a:extLst>
          </p:cNvPr>
          <p:cNvSpPr txBox="1"/>
          <p:nvPr/>
        </p:nvSpPr>
        <p:spPr>
          <a:xfrm>
            <a:off x="6012575" y="2695131"/>
            <a:ext cx="508000" cy="230832"/>
          </a:xfrm>
          <a:prstGeom prst="rect">
            <a:avLst/>
          </a:prstGeom>
          <a:noFill/>
        </p:spPr>
        <p:txBody>
          <a:bodyPr wrap="square" rtlCol="0">
            <a:spAutoFit/>
          </a:bodyPr>
          <a:lstStyle/>
          <a:p>
            <a:r>
              <a:rPr lang="pt-PT" sz="900" dirty="0"/>
              <a:t>120</a:t>
            </a:r>
          </a:p>
        </p:txBody>
      </p:sp>
      <p:sp>
        <p:nvSpPr>
          <p:cNvPr id="22" name="CaixaDeTexto 21">
            <a:extLst>
              <a:ext uri="{FF2B5EF4-FFF2-40B4-BE49-F238E27FC236}">
                <a16:creationId xmlns:a16="http://schemas.microsoft.com/office/drawing/2014/main" id="{F9EDA2D7-19AB-4540-BCC4-73A43E4D1FB1}"/>
              </a:ext>
            </a:extLst>
          </p:cNvPr>
          <p:cNvSpPr txBox="1"/>
          <p:nvPr/>
        </p:nvSpPr>
        <p:spPr>
          <a:xfrm>
            <a:off x="6635262" y="2383692"/>
            <a:ext cx="515815" cy="230832"/>
          </a:xfrm>
          <a:prstGeom prst="rect">
            <a:avLst/>
          </a:prstGeom>
          <a:noFill/>
        </p:spPr>
        <p:txBody>
          <a:bodyPr wrap="square" rtlCol="0">
            <a:spAutoFit/>
          </a:bodyPr>
          <a:lstStyle/>
          <a:p>
            <a:pPr algn="ctr"/>
            <a:r>
              <a:rPr lang="pt-PT" sz="900" dirty="0"/>
              <a:t>301</a:t>
            </a:r>
          </a:p>
        </p:txBody>
      </p:sp>
      <p:sp>
        <p:nvSpPr>
          <p:cNvPr id="23" name="CaixaDeTexto 22">
            <a:extLst>
              <a:ext uri="{FF2B5EF4-FFF2-40B4-BE49-F238E27FC236}">
                <a16:creationId xmlns:a16="http://schemas.microsoft.com/office/drawing/2014/main" id="{3DE0836C-6EAA-4266-AC86-9E8B14C209A0}"/>
              </a:ext>
            </a:extLst>
          </p:cNvPr>
          <p:cNvSpPr txBox="1"/>
          <p:nvPr/>
        </p:nvSpPr>
        <p:spPr>
          <a:xfrm>
            <a:off x="7449334" y="2823578"/>
            <a:ext cx="328246" cy="230832"/>
          </a:xfrm>
          <a:prstGeom prst="rect">
            <a:avLst/>
          </a:prstGeom>
          <a:noFill/>
        </p:spPr>
        <p:txBody>
          <a:bodyPr wrap="square" rtlCol="0">
            <a:spAutoFit/>
          </a:bodyPr>
          <a:lstStyle/>
          <a:p>
            <a:pPr algn="ctr"/>
            <a:r>
              <a:rPr lang="pt-PT" sz="900" dirty="0"/>
              <a:t>4</a:t>
            </a:r>
          </a:p>
        </p:txBody>
      </p:sp>
      <p:sp>
        <p:nvSpPr>
          <p:cNvPr id="24" name="CaixaDeTexto 23">
            <a:extLst>
              <a:ext uri="{FF2B5EF4-FFF2-40B4-BE49-F238E27FC236}">
                <a16:creationId xmlns:a16="http://schemas.microsoft.com/office/drawing/2014/main" id="{D43A1277-D851-46DE-83F7-4781903FE836}"/>
              </a:ext>
            </a:extLst>
          </p:cNvPr>
          <p:cNvSpPr txBox="1"/>
          <p:nvPr/>
        </p:nvSpPr>
        <p:spPr>
          <a:xfrm>
            <a:off x="8019558" y="2626733"/>
            <a:ext cx="515815" cy="230832"/>
          </a:xfrm>
          <a:prstGeom prst="rect">
            <a:avLst/>
          </a:prstGeom>
          <a:noFill/>
        </p:spPr>
        <p:txBody>
          <a:bodyPr wrap="square" rtlCol="0">
            <a:spAutoFit/>
          </a:bodyPr>
          <a:lstStyle/>
          <a:p>
            <a:pPr algn="ctr"/>
            <a:r>
              <a:rPr lang="pt-PT" sz="900" dirty="0"/>
              <a:t>147</a:t>
            </a:r>
          </a:p>
        </p:txBody>
      </p:sp>
    </p:spTree>
    <p:extLst>
      <p:ext uri="{BB962C8B-B14F-4D97-AF65-F5344CB8AC3E}">
        <p14:creationId xmlns:p14="http://schemas.microsoft.com/office/powerpoint/2010/main" val="223332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INFRAÇÕES SUBJACENTES</a:t>
            </a:r>
          </a:p>
        </p:txBody>
      </p:sp>
      <p:sp>
        <p:nvSpPr>
          <p:cNvPr id="6" name="TextBox 5"/>
          <p:cNvSpPr txBox="1"/>
          <p:nvPr/>
        </p:nvSpPr>
        <p:spPr>
          <a:xfrm>
            <a:off x="2886803" y="1582829"/>
            <a:ext cx="6192000" cy="2351562"/>
          </a:xfrm>
          <a:prstGeom prst="rect">
            <a:avLst/>
          </a:prstGeom>
          <a:noFill/>
        </p:spPr>
        <p:txBody>
          <a:bodyPr wrap="square" lIns="359959" tIns="89990" rIns="359959" bIns="89990" rtlCol="0">
            <a:spAutoFit/>
          </a:bodyPr>
          <a:lstStyle/>
          <a:p>
            <a:pPr algn="just">
              <a:lnSpc>
                <a:spcPct val="150000"/>
              </a:lnSpc>
            </a:pPr>
            <a:r>
              <a:rPr lang="pt-PT" sz="1100" dirty="0"/>
              <a:t>A identificação dos crimes subjacentes permite detetar tendências, padrões e riscos, contribuindo assim para uma atuação mais eficaz na prevenção dos fenómenos de branqueamento de capitais e financiamento do terrorismo.</a:t>
            </a:r>
          </a:p>
          <a:p>
            <a:pPr algn="just">
              <a:lnSpc>
                <a:spcPct val="150000"/>
              </a:lnSpc>
            </a:pPr>
            <a:r>
              <a:rPr lang="pt-PT" sz="1100" dirty="0"/>
              <a:t>A criminalidade informática continua a ser a tipologia mais detetada, seguida da criminalidade económico-financeira.</a:t>
            </a:r>
          </a:p>
          <a:p>
            <a:pPr algn="just">
              <a:lnSpc>
                <a:spcPct val="150000"/>
              </a:lnSpc>
            </a:pPr>
            <a:endParaRPr lang="pt-PT" sz="1100" dirty="0"/>
          </a:p>
          <a:p>
            <a:pPr algn="just">
              <a:lnSpc>
                <a:spcPct val="150000"/>
              </a:lnSpc>
            </a:pPr>
            <a:r>
              <a:rPr lang="pt-PT" sz="1100" dirty="0"/>
              <a:t>O parâmetro designado “Indeterminado”, reflete as duvidas existentes acerca da criminalidade subjacente, e que melhor serão esclarecidas, em eventual procedimento criminal.</a:t>
            </a:r>
          </a:p>
          <a:p>
            <a:pPr algn="just"/>
            <a:endParaRPr lang="pt-PT" sz="900" dirty="0">
              <a:solidFill>
                <a:srgbClr val="254061"/>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27</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rPr>
              <a:t>AS INFRAÇÕES SUBJACENTES DETETADAS RESULTAM DA ANÁLISE OPERACIONAL EFETUADA.</a:t>
            </a:r>
          </a:p>
        </p:txBody>
      </p:sp>
    </p:spTree>
    <p:extLst>
      <p:ext uri="{BB962C8B-B14F-4D97-AF65-F5344CB8AC3E}">
        <p14:creationId xmlns:p14="http://schemas.microsoft.com/office/powerpoint/2010/main" val="88319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INFRAÇÕES SUBJACENTES AO BRANQUEAMENTO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28</a:t>
            </a:fld>
            <a:endParaRPr lang="en-US" sz="1000" dirty="0">
              <a:solidFill>
                <a:srgbClr val="254061"/>
              </a:solidFill>
            </a:endParaRPr>
          </a:p>
        </p:txBody>
      </p:sp>
      <p:graphicFrame>
        <p:nvGraphicFramePr>
          <p:cNvPr id="6" name="Tabela 5">
            <a:extLst>
              <a:ext uri="{FF2B5EF4-FFF2-40B4-BE49-F238E27FC236}">
                <a16:creationId xmlns:a16="http://schemas.microsoft.com/office/drawing/2014/main" id="{7856F3CC-5DEF-4C8F-ACF5-45CA9335C7AE}"/>
              </a:ext>
            </a:extLst>
          </p:cNvPr>
          <p:cNvGraphicFramePr>
            <a:graphicFrameLocks noGrp="1"/>
          </p:cNvGraphicFramePr>
          <p:nvPr>
            <p:extLst>
              <p:ext uri="{D42A27DB-BD31-4B8C-83A1-F6EECF244321}">
                <p14:modId xmlns:p14="http://schemas.microsoft.com/office/powerpoint/2010/main" val="2748776545"/>
              </p:ext>
            </p:extLst>
          </p:nvPr>
        </p:nvGraphicFramePr>
        <p:xfrm>
          <a:off x="3291244" y="1080198"/>
          <a:ext cx="5210159" cy="3558830"/>
        </p:xfrm>
        <a:graphic>
          <a:graphicData uri="http://schemas.openxmlformats.org/drawingml/2006/table">
            <a:tbl>
              <a:tblPr firstRow="1" firstCol="1" bandRow="1"/>
              <a:tblGrid>
                <a:gridCol w="4511878">
                  <a:extLst>
                    <a:ext uri="{9D8B030D-6E8A-4147-A177-3AD203B41FA5}">
                      <a16:colId xmlns:a16="http://schemas.microsoft.com/office/drawing/2014/main" val="2861906080"/>
                    </a:ext>
                  </a:extLst>
                </a:gridCol>
                <a:gridCol w="698281">
                  <a:extLst>
                    <a:ext uri="{9D8B030D-6E8A-4147-A177-3AD203B41FA5}">
                      <a16:colId xmlns:a16="http://schemas.microsoft.com/office/drawing/2014/main" val="1063051814"/>
                    </a:ext>
                  </a:extLst>
                </a:gridCol>
              </a:tblGrid>
              <a:tr h="178382">
                <a:tc>
                  <a:txBody>
                    <a:bodyPr/>
                    <a:lstStyle/>
                    <a:p>
                      <a:pPr algn="ctr">
                        <a:lnSpc>
                          <a:spcPct val="107000"/>
                        </a:lnSpc>
                        <a:spcAft>
                          <a:spcPts val="800"/>
                        </a:spcAft>
                      </a:pPr>
                      <a:r>
                        <a:rPr lang="pt-PT" sz="1000" dirty="0">
                          <a:effectLst/>
                          <a:latin typeface="Calibri" panose="020F0502020204030204" pitchFamily="34" charset="0"/>
                          <a:ea typeface="Calibri" panose="020F0502020204030204" pitchFamily="34" charset="0"/>
                          <a:cs typeface="Times New Roman" panose="02020603050405020304" pitchFamily="18" charset="0"/>
                        </a:rPr>
                        <a:t>COMUNICAÇÕES ANALISADAS - CRIMINALIDADE SUBJACENTE PRINCIPAL</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1"/>
                    </a:solidFill>
                  </a:tcPr>
                </a:tc>
                <a:tc>
                  <a:txBody>
                    <a:bodyPr/>
                    <a:lstStyle/>
                    <a:p>
                      <a:pPr algn="ctr">
                        <a:lnSpc>
                          <a:spcPct val="107000"/>
                        </a:lnSpc>
                        <a:spcAft>
                          <a:spcPts val="800"/>
                        </a:spcAft>
                      </a:pPr>
                      <a:r>
                        <a:rPr lang="pt-PT"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Nº</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1"/>
                    </a:solidFill>
                  </a:tcPr>
                </a:tc>
                <a:extLst>
                  <a:ext uri="{0D108BD9-81ED-4DB2-BD59-A6C34878D82A}">
                    <a16:rowId xmlns:a16="http://schemas.microsoft.com/office/drawing/2014/main" val="3996048804"/>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BURLAINFORMATICACOMUNICAÇÕES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1000</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979905560"/>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INDETERMINADO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617</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567759844"/>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FRAUDEFISCAL</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68</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046118019"/>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BURLQUALIFICADA</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43</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705201511"/>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ACESSILEGÍTIMO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18</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050730743"/>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VIOLMEDIDASRESTRITIVAS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12</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024126568"/>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BRANQUEAMENTO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189132965"/>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ASSOCCRIMINOSA</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10</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195290734"/>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FALSIDADEINFORMATICA</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9</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625273659"/>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EXTORSÃO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8</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923527281"/>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FALSFCONTRAFDOCUMENTOS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7</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395349499"/>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OUTRO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6</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731329758"/>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JOGOILÍCITO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3</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0395745"/>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TRAFESTUPEFACIENTES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3</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921538550"/>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CRIMECONOFIN</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2</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925581193"/>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BURLTRIBUTÁRIA</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511935333"/>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FAVORECIMENTOPESSOAL</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040160443"/>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FRAUDECSEGURSOCIAL</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926038290"/>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PARTECONNEGÓCIO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858118115"/>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PORNOGRAFIAMENORES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990574463"/>
                  </a:ext>
                </a:extLst>
              </a:tr>
              <a:tr h="140852">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SEQUESTRO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002713111"/>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TRAFPESSOAS</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687146052"/>
                  </a:ext>
                </a:extLst>
              </a:tr>
              <a:tr h="140852">
                <a:tc>
                  <a:txBody>
                    <a:bodyPr/>
                    <a:lstStyle/>
                    <a:p>
                      <a:pPr algn="ctr">
                        <a:lnSpc>
                          <a:spcPct val="107000"/>
                        </a:lnSpc>
                        <a:spcAft>
                          <a:spcPts val="800"/>
                        </a:spcAft>
                      </a:pPr>
                      <a:r>
                        <a:rPr lang="pt-PT" sz="900">
                          <a:effectLst/>
                          <a:latin typeface="Calibri" panose="020F0502020204030204" pitchFamily="34" charset="0"/>
                          <a:ea typeface="Calibri" panose="020F0502020204030204" pitchFamily="34" charset="0"/>
                          <a:cs typeface="Times New Roman" panose="02020603050405020304" pitchFamily="18" charset="0"/>
                        </a:rPr>
                        <a:t>FRAUDEOBTDESVIOSUBSÍDIO</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a:lnSpc>
                          <a:spcPct val="107000"/>
                        </a:lnSpc>
                        <a:spcAft>
                          <a:spcPts val="80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1</a:t>
                      </a: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590277658"/>
                  </a:ext>
                </a:extLst>
              </a:tr>
              <a:tr h="140852">
                <a:tc>
                  <a:txBody>
                    <a:bodyPr/>
                    <a:lstStyle/>
                    <a:p>
                      <a:pPr algn="ctr">
                        <a:lnSpc>
                          <a:spcPct val="107000"/>
                        </a:lnSpc>
                        <a:spcAft>
                          <a:spcPts val="800"/>
                        </a:spcAft>
                      </a:pPr>
                      <a:r>
                        <a:rPr lang="pt-PT"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pt-P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pt-PT"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1825</a:t>
                      </a:r>
                      <a:endParaRPr lang="pt-P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26" marR="54426"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EEAF6"/>
                    </a:solidFill>
                  </a:tcPr>
                </a:tc>
                <a:extLst>
                  <a:ext uri="{0D108BD9-81ED-4DB2-BD59-A6C34878D82A}">
                    <a16:rowId xmlns:a16="http://schemas.microsoft.com/office/drawing/2014/main" val="3194987534"/>
                  </a:ext>
                </a:extLst>
              </a:tr>
            </a:tbl>
          </a:graphicData>
        </a:graphic>
      </p:graphicFrame>
      <p:sp>
        <p:nvSpPr>
          <p:cNvPr id="8" name="TextBox 17">
            <a:extLst>
              <a:ext uri="{FF2B5EF4-FFF2-40B4-BE49-F238E27FC236}">
                <a16:creationId xmlns:a16="http://schemas.microsoft.com/office/drawing/2014/main" id="{FF98B9A5-BDC4-4668-8F6F-13B9791D2EFB}"/>
              </a:ext>
            </a:extLst>
          </p:cNvPr>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chemeClr val="bg1"/>
                </a:solidFill>
              </a:rPr>
              <a:t>NO DOMÍNIO DAS INFRAÇÕES SUBJACENTES AO BRANQUEAMENTO DE CAPITAIS, A BURLA INFORMÁTICA DESTACA-SE COMO A MAIS PREVALENTE, REGISTANDO UM AUMENTO SIGNIFICATIVO DE COMUNICAÇÕES, DE 426 EM 2023 PARA 1000 EM 2024. EM CONTRAPARTIDA, AS COMUNICAÇÕES RELACIONADAS COM BURLA QUALIFICADA DIMINUÍRAM DE 127 EM 2023 PARA 43 EM 2024</a:t>
            </a:r>
            <a:r>
              <a:rPr lang="pt-PT" sz="1100" dirty="0"/>
              <a:t>.</a:t>
            </a:r>
            <a:endParaRPr lang="pt-PT" sz="1100" dirty="0">
              <a:solidFill>
                <a:srgbClr val="FFFFFF"/>
              </a:solidFill>
            </a:endParaRPr>
          </a:p>
        </p:txBody>
      </p:sp>
    </p:spTree>
    <p:extLst>
      <p:ext uri="{BB962C8B-B14F-4D97-AF65-F5344CB8AC3E}">
        <p14:creationId xmlns:p14="http://schemas.microsoft.com/office/powerpoint/2010/main" val="1147720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FINANCIAMENTO DO TERRORISMO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29</a:t>
            </a:fld>
            <a:endParaRPr lang="en-US" sz="1000" dirty="0">
              <a:solidFill>
                <a:srgbClr val="254061"/>
              </a:solidFill>
            </a:endParaRPr>
          </a:p>
        </p:txBody>
      </p:sp>
      <p:sp>
        <p:nvSpPr>
          <p:cNvPr id="2" name="CaixaDeTexto 1"/>
          <p:cNvSpPr txBox="1"/>
          <p:nvPr/>
        </p:nvSpPr>
        <p:spPr>
          <a:xfrm>
            <a:off x="3212666" y="2248584"/>
            <a:ext cx="5103863" cy="617733"/>
          </a:xfrm>
          <a:prstGeom prst="rect">
            <a:avLst/>
          </a:prstGeom>
          <a:noFill/>
        </p:spPr>
        <p:txBody>
          <a:bodyPr wrap="square" rtlCol="0">
            <a:spAutoFit/>
          </a:bodyPr>
          <a:lstStyle/>
          <a:p>
            <a:pPr algn="just">
              <a:lnSpc>
                <a:spcPct val="150000"/>
              </a:lnSpc>
            </a:pPr>
            <a:r>
              <a:rPr lang="pt-PT" sz="1200" dirty="0">
                <a:latin typeface="+mj-lt"/>
              </a:rPr>
              <a:t>Em 2024, foram confirmadas 4 suspeitas em sede de financiamento do terrorismo.</a:t>
            </a:r>
          </a:p>
        </p:txBody>
      </p:sp>
      <p:sp>
        <p:nvSpPr>
          <p:cNvPr id="7"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chemeClr val="bg1"/>
                </a:solidFill>
              </a:rPr>
              <a:t>FINANCIAMENTO DO TERRORISMO CONSTITUI UMA CONDUTA TIPIFICADA E PUNIDA NOS TERMOS DO ARTIGO 5.º-A DA LEI N.º 52/2003, DE 22 DE AGOSTO. COMPETE À UNIDADE DE INFORMAÇÃO FINANCEIRA PROCEDER À ANÁLISE DAS COMUNICAÇÕES DE OPERAÇÕES SUSPEITAS, BEM COMO DE OUTRAS FONTES RELEVANTES, RELACIONADAS COM INDÍCIOS DE FINANCIAMENTO DO TERRORISMO.</a:t>
            </a:r>
          </a:p>
        </p:txBody>
      </p:sp>
    </p:spTree>
    <p:extLst>
      <p:ext uri="{BB962C8B-B14F-4D97-AF65-F5344CB8AC3E}">
        <p14:creationId xmlns:p14="http://schemas.microsoft.com/office/powerpoint/2010/main" val="178295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NOTA INTRODUTÓRIA</a:t>
            </a:r>
          </a:p>
        </p:txBody>
      </p:sp>
      <p:sp>
        <p:nvSpPr>
          <p:cNvPr id="6" name="TextBox 5"/>
          <p:cNvSpPr txBox="1"/>
          <p:nvPr/>
        </p:nvSpPr>
        <p:spPr>
          <a:xfrm>
            <a:off x="185092" y="1134550"/>
            <a:ext cx="8640000" cy="3202501"/>
          </a:xfrm>
          <a:prstGeom prst="rect">
            <a:avLst/>
          </a:prstGeom>
          <a:noFill/>
        </p:spPr>
        <p:txBody>
          <a:bodyPr wrap="square" lIns="359959" tIns="89990" rIns="359959" bIns="89990" rtlCol="0">
            <a:spAutoFit/>
          </a:bodyPr>
          <a:lstStyle/>
          <a:p>
            <a:pPr algn="just">
              <a:lnSpc>
                <a:spcPct val="150000"/>
              </a:lnSpc>
            </a:pPr>
            <a:r>
              <a:rPr lang="pt-PT" sz="1100" dirty="0"/>
              <a:t>Em 2024, manteve-se a tendência de aumento nas solicitações, o que levou a UIF a ajustar metodologias já existentes,  criando  e implementando novas abordagens, com o objetivo de melhorar os índices de eficácia dos sistemas em uso.</a:t>
            </a:r>
          </a:p>
          <a:p>
            <a:pPr algn="just">
              <a:lnSpc>
                <a:spcPct val="150000"/>
              </a:lnSpc>
            </a:pPr>
            <a:r>
              <a:rPr lang="pt-PT" sz="1100" dirty="0"/>
              <a:t>Paralelamente, continuou-se o desenvolvimento e testes do novo Portal </a:t>
            </a:r>
            <a:r>
              <a:rPr lang="pt-PT" sz="1100" dirty="0" err="1"/>
              <a:t>goAML</a:t>
            </a:r>
            <a:r>
              <a:rPr lang="pt-PT" sz="1100" dirty="0"/>
              <a:t> e que deverá entrar em funcionamento em breve.</a:t>
            </a:r>
          </a:p>
          <a:p>
            <a:pPr algn="just">
              <a:lnSpc>
                <a:spcPct val="150000"/>
              </a:lnSpc>
            </a:pPr>
            <a:endParaRPr lang="pt-PT" sz="1100" dirty="0"/>
          </a:p>
          <a:p>
            <a:pPr algn="just">
              <a:lnSpc>
                <a:spcPct val="150000"/>
              </a:lnSpc>
            </a:pPr>
            <a:r>
              <a:rPr lang="pt-PT" sz="1100" dirty="0"/>
              <a:t>O Portal </a:t>
            </a:r>
            <a:r>
              <a:rPr lang="pt-PT" sz="1100" dirty="0" err="1"/>
              <a:t>goAML</a:t>
            </a:r>
            <a:r>
              <a:rPr lang="pt-PT" sz="1100" dirty="0"/>
              <a:t> introduzirá uma nova abordagem no relacionamento entre a UIF, as entidades obrigadas e as autoridades setoriais previstas na Lei n.º 83/2017, de 18 de agosto e também com as entidades previstas na Lei 54/2021 de 13 agosto. Trata-se de uma plataforma online que disponibiliza formulários específicos para cada tipo de entidade, permitindo o preenchimento e envio de comunicações de operações suspeitas e sistemáticas,  bem como o pedido de informações financeiras e relatórios de análise operacional.</a:t>
            </a:r>
          </a:p>
          <a:p>
            <a:pPr algn="just">
              <a:lnSpc>
                <a:spcPct val="150000"/>
              </a:lnSpc>
            </a:pPr>
            <a:r>
              <a:rPr lang="pt-PT" sz="1100" dirty="0"/>
              <a:t>O portal assegura que as comunicações em causa serão entregues, em simultâneo, ao DCIAP. </a:t>
            </a:r>
          </a:p>
          <a:p>
            <a:pPr algn="just">
              <a:lnSpc>
                <a:spcPct val="150000"/>
              </a:lnSpc>
            </a:pPr>
            <a:endParaRPr lang="pt-PT" sz="1100" dirty="0"/>
          </a:p>
          <a:p>
            <a:pPr algn="just">
              <a:lnSpc>
                <a:spcPct val="150000"/>
              </a:lnSpc>
            </a:pPr>
            <a:r>
              <a:rPr lang="pt-PT" sz="1100" dirty="0"/>
              <a:t>A fase de testes do Portal COS iniciou-se no final de 2022,  com a participação de algumas entidades do setor financeiro, alargada durante 2024 a mais entidades deste mesmo setor e também do setor não financeiro.</a:t>
            </a:r>
          </a:p>
        </p:txBody>
      </p:sp>
      <p:sp>
        <p:nvSpPr>
          <p:cNvPr id="2"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a:t>
            </a:fld>
            <a:endParaRPr lang="en-US" sz="1000" dirty="0">
              <a:solidFill>
                <a:srgbClr val="254061"/>
              </a:solidFill>
            </a:endParaRPr>
          </a:p>
        </p:txBody>
      </p:sp>
    </p:spTree>
    <p:extLst>
      <p:ext uri="{BB962C8B-B14F-4D97-AF65-F5344CB8AC3E}">
        <p14:creationId xmlns:p14="http://schemas.microsoft.com/office/powerpoint/2010/main" val="95389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MEDIDAS RESTRITIVAS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30</a:t>
            </a:fld>
            <a:endParaRPr lang="en-US" sz="1000" dirty="0">
              <a:solidFill>
                <a:srgbClr val="254061"/>
              </a:solidFill>
            </a:endParaRPr>
          </a:p>
        </p:txBody>
      </p:sp>
      <p:sp>
        <p:nvSpPr>
          <p:cNvPr id="2" name="CaixaDeTexto 1"/>
          <p:cNvSpPr txBox="1"/>
          <p:nvPr/>
        </p:nvSpPr>
        <p:spPr>
          <a:xfrm>
            <a:off x="3277060" y="1152061"/>
            <a:ext cx="5103863" cy="1323439"/>
          </a:xfrm>
          <a:prstGeom prst="rect">
            <a:avLst/>
          </a:prstGeom>
          <a:noFill/>
        </p:spPr>
        <p:txBody>
          <a:bodyPr wrap="square" rtlCol="0">
            <a:spAutoFit/>
          </a:bodyPr>
          <a:lstStyle/>
          <a:p>
            <a:pPr algn="just">
              <a:lnSpc>
                <a:spcPct val="150000"/>
              </a:lnSpc>
            </a:pPr>
            <a:r>
              <a:rPr lang="pt-PT" sz="1200" dirty="0">
                <a:latin typeface="+mj-lt"/>
              </a:rPr>
              <a:t>O regime das medidas restritivas é regulado pela Lei 97/2017 de 23 agosto.</a:t>
            </a:r>
          </a:p>
          <a:p>
            <a:pPr algn="just">
              <a:lnSpc>
                <a:spcPct val="150000"/>
              </a:lnSpc>
            </a:pPr>
            <a:r>
              <a:rPr lang="pt-PT" sz="1200" dirty="0">
                <a:latin typeface="+mj-lt"/>
              </a:rPr>
              <a:t>Em 2024, foram abertos 111 registos relacionados com as medidas restritivas, o que representou uma redução de 35,1%, com menos 60 registos, em relação a 2023 .</a:t>
            </a:r>
          </a:p>
          <a:p>
            <a:pPr algn="just"/>
            <a:endParaRPr lang="pt-PT" sz="800" dirty="0">
              <a:solidFill>
                <a:schemeClr val="accent1">
                  <a:lumMod val="50000"/>
                </a:schemeClr>
              </a:solidFill>
              <a:latin typeface="+mj-lt"/>
            </a:endParaRPr>
          </a:p>
        </p:txBody>
      </p:sp>
      <p:sp>
        <p:nvSpPr>
          <p:cNvPr id="7"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chemeClr val="bg1"/>
                </a:solidFill>
              </a:rPr>
              <a:t>AS MEDIDAS RESTRITIVAS ESTÃO ESTIPULADAS EM LISTAS EDITADAS E MANTIDAS PELAS NAÇÕES UNIDAS E PELA UNIÃO EUROPEIA.</a:t>
            </a:r>
            <a:endParaRPr lang="pt-PT" sz="1050" b="1" dirty="0">
              <a:solidFill>
                <a:srgbClr val="FFFFFF"/>
              </a:solidFill>
            </a:endParaRPr>
          </a:p>
        </p:txBody>
      </p:sp>
      <p:graphicFrame>
        <p:nvGraphicFramePr>
          <p:cNvPr id="6" name="Tabela 7">
            <a:extLst>
              <a:ext uri="{FF2B5EF4-FFF2-40B4-BE49-F238E27FC236}">
                <a16:creationId xmlns:a16="http://schemas.microsoft.com/office/drawing/2014/main" id="{40216948-7D89-4DE5-BBAA-AD29CE80D3AE}"/>
              </a:ext>
            </a:extLst>
          </p:cNvPr>
          <p:cNvGraphicFramePr>
            <a:graphicFrameLocks noGrp="1"/>
          </p:cNvGraphicFramePr>
          <p:nvPr>
            <p:extLst>
              <p:ext uri="{D42A27DB-BD31-4B8C-83A1-F6EECF244321}">
                <p14:modId xmlns:p14="http://schemas.microsoft.com/office/powerpoint/2010/main" val="1809738971"/>
              </p:ext>
            </p:extLst>
          </p:nvPr>
        </p:nvGraphicFramePr>
        <p:xfrm>
          <a:off x="3528271" y="2810107"/>
          <a:ext cx="4601442" cy="1002618"/>
        </p:xfrm>
        <a:graphic>
          <a:graphicData uri="http://schemas.openxmlformats.org/drawingml/2006/table">
            <a:tbl>
              <a:tblPr firstRow="1" bandRow="1">
                <a:tableStyleId>{5C22544A-7EE6-4342-B048-85BDC9FD1C3A}</a:tableStyleId>
              </a:tblPr>
              <a:tblGrid>
                <a:gridCol w="2300721">
                  <a:extLst>
                    <a:ext uri="{9D8B030D-6E8A-4147-A177-3AD203B41FA5}">
                      <a16:colId xmlns:a16="http://schemas.microsoft.com/office/drawing/2014/main" val="3787430765"/>
                    </a:ext>
                  </a:extLst>
                </a:gridCol>
                <a:gridCol w="2300721">
                  <a:extLst>
                    <a:ext uri="{9D8B030D-6E8A-4147-A177-3AD203B41FA5}">
                      <a16:colId xmlns:a16="http://schemas.microsoft.com/office/drawing/2014/main" val="2325888786"/>
                    </a:ext>
                  </a:extLst>
                </a:gridCol>
              </a:tblGrid>
              <a:tr h="501309">
                <a:tc>
                  <a:txBody>
                    <a:bodyPr/>
                    <a:lstStyle/>
                    <a:p>
                      <a:pPr algn="ctr"/>
                      <a:r>
                        <a:rPr lang="pt-PT" sz="1050" dirty="0">
                          <a:solidFill>
                            <a:schemeClr val="tx1"/>
                          </a:solidFill>
                        </a:rPr>
                        <a:t>Nº REGISTOS</a:t>
                      </a: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pt-PT" sz="1050" dirty="0">
                          <a:solidFill>
                            <a:schemeClr val="tx1"/>
                          </a:solidFill>
                        </a:rPr>
                        <a:t>2024</a:t>
                      </a: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552279041"/>
                  </a:ext>
                </a:extLst>
              </a:tr>
              <a:tr h="501309">
                <a:tc gridSpan="2">
                  <a:txBody>
                    <a:bodyPr/>
                    <a:lstStyle/>
                    <a:p>
                      <a:pPr algn="ctr"/>
                      <a:r>
                        <a:rPr lang="pt-PT" sz="1050" dirty="0"/>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pt-PT" dirty="0"/>
                    </a:p>
                  </a:txBody>
                  <a:tcPr/>
                </a:tc>
                <a:extLst>
                  <a:ext uri="{0D108BD9-81ED-4DB2-BD59-A6C34878D82A}">
                    <a16:rowId xmlns:a16="http://schemas.microsoft.com/office/drawing/2014/main" val="2335235365"/>
                  </a:ext>
                </a:extLst>
              </a:tr>
            </a:tbl>
          </a:graphicData>
        </a:graphic>
      </p:graphicFrame>
    </p:spTree>
    <p:extLst>
      <p:ext uri="{BB962C8B-B14F-4D97-AF65-F5344CB8AC3E}">
        <p14:creationId xmlns:p14="http://schemas.microsoft.com/office/powerpoint/2010/main" val="422645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PROPOSTAS DE SUSPENSÃO</a:t>
            </a:r>
          </a:p>
        </p:txBody>
      </p:sp>
      <p:sp>
        <p:nvSpPr>
          <p:cNvPr id="6" name="TextBox 5"/>
          <p:cNvSpPr txBox="1"/>
          <p:nvPr/>
        </p:nvSpPr>
        <p:spPr>
          <a:xfrm>
            <a:off x="2755053" y="1210849"/>
            <a:ext cx="6192000" cy="3065156"/>
          </a:xfrm>
          <a:prstGeom prst="rect">
            <a:avLst/>
          </a:prstGeom>
          <a:noFill/>
        </p:spPr>
        <p:txBody>
          <a:bodyPr wrap="square" lIns="359959" tIns="89990" rIns="359959" bIns="89990" rtlCol="0">
            <a:spAutoFit/>
          </a:bodyPr>
          <a:lstStyle/>
          <a:p>
            <a:pPr algn="just">
              <a:lnSpc>
                <a:spcPct val="150000"/>
              </a:lnSpc>
            </a:pPr>
            <a:r>
              <a:rPr lang="pt-PT" sz="1050" dirty="0"/>
              <a:t>No âmbito do dever de abstenção (Art.º 47.ª da Lei 83/2017 de 18 agosto), as entidades obrigadas remetem, em simultâneo à UIF e ao DCIAP, comunicações de operações suspeitas, reportando que se abstiveram de executar qualquer operação ou conjunto de operações, presentes ou futuras, que saibam ou que suspeitem poder estar associadas a fundos, ou outros bens provenientes, ou relacionados, com a prática de atividades criminosas ou com o financiamento do terrorismo.</a:t>
            </a:r>
          </a:p>
          <a:p>
            <a:pPr algn="just">
              <a:lnSpc>
                <a:spcPct val="150000"/>
              </a:lnSpc>
            </a:pPr>
            <a:r>
              <a:rPr lang="pt-PT" sz="1050" dirty="0"/>
              <a:t>A UIF pronuncia-se, em três dias úteis, através da elaboração de uma análise operacional, propondo, ou não, a suspensão da operativa, análise essa que é remetida ao DCIAP, que tem competência para, em quatro dias,  decidir, ou não, pela suspensão, sendo que compete ao Tribunal de Instrução Criminal, a confirmação dessa suspensão, no prazo de um dia.</a:t>
            </a:r>
          </a:p>
          <a:p>
            <a:pPr algn="just">
              <a:lnSpc>
                <a:spcPct val="150000"/>
              </a:lnSpc>
            </a:pPr>
            <a:endParaRPr lang="pt-PT" sz="1050" dirty="0"/>
          </a:p>
          <a:p>
            <a:pPr algn="just">
              <a:lnSpc>
                <a:spcPct val="150000"/>
              </a:lnSpc>
            </a:pPr>
            <a:endParaRPr lang="pt-PT" sz="1050" dirty="0"/>
          </a:p>
          <a:p>
            <a:pPr algn="r">
              <a:lnSpc>
                <a:spcPct val="150000"/>
              </a:lnSpc>
            </a:pPr>
            <a:endParaRPr lang="pt-PT" sz="1050" dirty="0">
              <a:solidFill>
                <a:srgbClr val="254061"/>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31</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rPr>
              <a:t>AS PROPOSTAS DE SUSPENSÃO</a:t>
            </a:r>
          </a:p>
          <a:p>
            <a:pPr algn="r">
              <a:lnSpc>
                <a:spcPct val="150000"/>
              </a:lnSpc>
            </a:pPr>
            <a:r>
              <a:rPr lang="pt-PT" sz="1000" b="1" dirty="0">
                <a:solidFill>
                  <a:schemeClr val="bg1"/>
                </a:solidFill>
              </a:rPr>
              <a:t>FUNDAM-SE NA ANÁLISE DA OPERATIVA COMUNICADA NOS TERMOS DOS ARTº 43º E ARTº 47º (DEVER ABSTENÇÃO) DALEI 83/2017 18 AGOSTO. </a:t>
            </a:r>
            <a:endParaRPr lang="pt-PT" sz="1000" b="1" dirty="0">
              <a:solidFill>
                <a:srgbClr val="FFFFFF"/>
              </a:solidFill>
            </a:endParaRPr>
          </a:p>
        </p:txBody>
      </p:sp>
    </p:spTree>
    <p:extLst>
      <p:ext uri="{BB962C8B-B14F-4D97-AF65-F5344CB8AC3E}">
        <p14:creationId xmlns:p14="http://schemas.microsoft.com/office/powerpoint/2010/main" val="68443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COMUNICAÇÕES SUSPEITAS RECEBIDAS – DEVER DE ABSTENÇÃO</a:t>
            </a:r>
          </a:p>
        </p:txBody>
      </p:sp>
      <p:sp>
        <p:nvSpPr>
          <p:cNvPr id="6" name="TextBox 5"/>
          <p:cNvSpPr txBox="1"/>
          <p:nvPr/>
        </p:nvSpPr>
        <p:spPr>
          <a:xfrm>
            <a:off x="3218835" y="1091571"/>
            <a:ext cx="5378308" cy="388717"/>
          </a:xfrm>
          <a:prstGeom prst="rect">
            <a:avLst/>
          </a:prstGeom>
          <a:noFill/>
        </p:spPr>
        <p:txBody>
          <a:bodyPr wrap="square" lIns="359959" tIns="89990" rIns="359959" bIns="89990" rtlCol="0">
            <a:spAutoFit/>
          </a:bodyPr>
          <a:lstStyle/>
          <a:p>
            <a:pPr algn="just">
              <a:lnSpc>
                <a:spcPct val="150000"/>
              </a:lnSpc>
            </a:pPr>
            <a:r>
              <a:rPr lang="pt-PT" sz="1000" dirty="0"/>
              <a:t>Em relação a 2023, verificou-se um aumento de 71,84%, com mais 832 COS art.º 47º.</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32</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 NOS TERMOS DO ARTº 47º DA LEI 83/2017 DE 18 AGOSTO, DESIGNADO DEVER DE ABSTENÇÃO,  FORAM RECEBIDAS E ANALISADAS PELA UIF, 1990 COMUNICAÇÕES DE OPERAÇÕES SUSPEITAS</a:t>
            </a:r>
          </a:p>
        </p:txBody>
      </p:sp>
      <p:pic>
        <p:nvPicPr>
          <p:cNvPr id="3" name="Imagem 2">
            <a:extLst>
              <a:ext uri="{FF2B5EF4-FFF2-40B4-BE49-F238E27FC236}">
                <a16:creationId xmlns:a16="http://schemas.microsoft.com/office/drawing/2014/main" id="{329880FC-843B-4957-8AFB-5038FD8394D2}"/>
              </a:ext>
            </a:extLst>
          </p:cNvPr>
          <p:cNvPicPr>
            <a:picLocks noChangeAspect="1"/>
          </p:cNvPicPr>
          <p:nvPr/>
        </p:nvPicPr>
        <p:blipFill>
          <a:blip r:embed="rId2"/>
          <a:stretch>
            <a:fillRect/>
          </a:stretch>
        </p:blipFill>
        <p:spPr>
          <a:xfrm>
            <a:off x="3341829" y="1796702"/>
            <a:ext cx="5378308" cy="2654148"/>
          </a:xfrm>
          <a:prstGeom prst="rect">
            <a:avLst/>
          </a:prstGeom>
        </p:spPr>
      </p:pic>
      <p:sp>
        <p:nvSpPr>
          <p:cNvPr id="8" name="CaixaDeTexto 7">
            <a:extLst>
              <a:ext uri="{FF2B5EF4-FFF2-40B4-BE49-F238E27FC236}">
                <a16:creationId xmlns:a16="http://schemas.microsoft.com/office/drawing/2014/main" id="{45B1D479-F503-4022-A410-4406407BBF34}"/>
              </a:ext>
            </a:extLst>
          </p:cNvPr>
          <p:cNvSpPr txBox="1"/>
          <p:nvPr/>
        </p:nvSpPr>
        <p:spPr>
          <a:xfrm>
            <a:off x="7121912" y="1724077"/>
            <a:ext cx="788933" cy="230832"/>
          </a:xfrm>
          <a:prstGeom prst="rect">
            <a:avLst/>
          </a:prstGeom>
          <a:noFill/>
        </p:spPr>
        <p:txBody>
          <a:bodyPr wrap="square" rtlCol="0">
            <a:spAutoFit/>
          </a:bodyPr>
          <a:lstStyle/>
          <a:p>
            <a:pPr algn="ctr"/>
            <a:r>
              <a:rPr lang="pt-PT" sz="900" dirty="0"/>
              <a:t>1990</a:t>
            </a:r>
          </a:p>
        </p:txBody>
      </p:sp>
      <p:sp>
        <p:nvSpPr>
          <p:cNvPr id="9" name="CaixaDeTexto 8">
            <a:extLst>
              <a:ext uri="{FF2B5EF4-FFF2-40B4-BE49-F238E27FC236}">
                <a16:creationId xmlns:a16="http://schemas.microsoft.com/office/drawing/2014/main" id="{4177FFBC-0D2B-4478-8F2D-AA30FF05564E}"/>
              </a:ext>
            </a:extLst>
          </p:cNvPr>
          <p:cNvSpPr txBox="1"/>
          <p:nvPr/>
        </p:nvSpPr>
        <p:spPr>
          <a:xfrm>
            <a:off x="4735550" y="2687166"/>
            <a:ext cx="572429" cy="230832"/>
          </a:xfrm>
          <a:prstGeom prst="rect">
            <a:avLst/>
          </a:prstGeom>
          <a:noFill/>
        </p:spPr>
        <p:txBody>
          <a:bodyPr wrap="square" rtlCol="0">
            <a:spAutoFit/>
          </a:bodyPr>
          <a:lstStyle/>
          <a:p>
            <a:pPr algn="ctr"/>
            <a:r>
              <a:rPr lang="pt-PT" sz="900" dirty="0"/>
              <a:t>1158</a:t>
            </a:r>
          </a:p>
        </p:txBody>
      </p:sp>
    </p:spTree>
    <p:extLst>
      <p:ext uri="{BB962C8B-B14F-4D97-AF65-F5344CB8AC3E}">
        <p14:creationId xmlns:p14="http://schemas.microsoft.com/office/powerpoint/2010/main" val="115139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COMUNICAÇÕES SUSPEITAS RECEBIDAS – DEVER DE ABSTENÇÃO</a:t>
            </a:r>
          </a:p>
        </p:txBody>
      </p:sp>
      <p:sp>
        <p:nvSpPr>
          <p:cNvPr id="6" name="TextBox 5"/>
          <p:cNvSpPr txBox="1"/>
          <p:nvPr/>
        </p:nvSpPr>
        <p:spPr>
          <a:xfrm>
            <a:off x="3144493" y="946320"/>
            <a:ext cx="5378308" cy="619550"/>
          </a:xfrm>
          <a:prstGeom prst="rect">
            <a:avLst/>
          </a:prstGeom>
          <a:noFill/>
        </p:spPr>
        <p:txBody>
          <a:bodyPr wrap="square" lIns="359959" tIns="89990" rIns="359959" bIns="89990" rtlCol="0">
            <a:spAutoFit/>
          </a:bodyPr>
          <a:lstStyle/>
          <a:p>
            <a:pPr algn="just">
              <a:lnSpc>
                <a:spcPct val="150000"/>
              </a:lnSpc>
            </a:pPr>
            <a:r>
              <a:rPr lang="pt-PT" sz="1000" dirty="0"/>
              <a:t>O setor financeiro contribuiu com mais 71,3%, ou seja com mais 790 COS art.º 47º, e um incremento de 84% do setor não financeiro, com mais 42 COS47.</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33</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rgbClr val="FFFFFF"/>
                </a:solidFill>
              </a:rPr>
              <a:t> NOS TERMOS DO ARTº 47º DA LEI 83/2017 DE 18 AGOSTO, DESIGNADO DEVER DE ABSTENÇÃO,  FORAM RECEBIDAS E ANALISADAS PELA UIF, 1990 COMUNICAÇÕES DE OPERAÇÕES SUSPEITAS</a:t>
            </a:r>
          </a:p>
        </p:txBody>
      </p:sp>
      <p:pic>
        <p:nvPicPr>
          <p:cNvPr id="7" name="Imagem 6">
            <a:extLst>
              <a:ext uri="{FF2B5EF4-FFF2-40B4-BE49-F238E27FC236}">
                <a16:creationId xmlns:a16="http://schemas.microsoft.com/office/drawing/2014/main" id="{94D789A0-1B32-4464-AEE8-3ABB5A9A102F}"/>
              </a:ext>
            </a:extLst>
          </p:cNvPr>
          <p:cNvPicPr>
            <a:picLocks noChangeAspect="1"/>
          </p:cNvPicPr>
          <p:nvPr/>
        </p:nvPicPr>
        <p:blipFill>
          <a:blip r:embed="rId2"/>
          <a:stretch>
            <a:fillRect/>
          </a:stretch>
        </p:blipFill>
        <p:spPr>
          <a:xfrm>
            <a:off x="3033132" y="1864954"/>
            <a:ext cx="4982397" cy="2765502"/>
          </a:xfrm>
          <a:prstGeom prst="rect">
            <a:avLst/>
          </a:prstGeom>
        </p:spPr>
      </p:pic>
      <p:sp>
        <p:nvSpPr>
          <p:cNvPr id="10" name="CaixaDeTexto 9">
            <a:extLst>
              <a:ext uri="{FF2B5EF4-FFF2-40B4-BE49-F238E27FC236}">
                <a16:creationId xmlns:a16="http://schemas.microsoft.com/office/drawing/2014/main" id="{53047493-B7AF-404D-90EE-04FA74E47664}"/>
              </a:ext>
            </a:extLst>
          </p:cNvPr>
          <p:cNvSpPr txBox="1"/>
          <p:nvPr/>
        </p:nvSpPr>
        <p:spPr>
          <a:xfrm>
            <a:off x="4196806" y="2148811"/>
            <a:ext cx="817757" cy="507831"/>
          </a:xfrm>
          <a:prstGeom prst="rect">
            <a:avLst/>
          </a:prstGeom>
          <a:noFill/>
        </p:spPr>
        <p:txBody>
          <a:bodyPr wrap="square" rtlCol="0">
            <a:spAutoFit/>
          </a:bodyPr>
          <a:lstStyle/>
          <a:p>
            <a:pPr algn="ctr"/>
            <a:r>
              <a:rPr lang="pt-PT" sz="900" dirty="0">
                <a:effectLst/>
                <a:latin typeface="Calibri Light" panose="020F0302020204030204" pitchFamily="34" charset="0"/>
                <a:ea typeface="Times New Roman" panose="02020603050405020304" pitchFamily="18" charset="0"/>
                <a:cs typeface="Calibri Light" panose="020F0302020204030204" pitchFamily="34" charset="0"/>
              </a:rPr>
              <a:t>1898</a:t>
            </a:r>
            <a:endParaRPr lang="pt-PT" sz="9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pt-PT" dirty="0"/>
          </a:p>
        </p:txBody>
      </p:sp>
      <p:sp>
        <p:nvSpPr>
          <p:cNvPr id="11" name="CaixaDeTexto 10">
            <a:extLst>
              <a:ext uri="{FF2B5EF4-FFF2-40B4-BE49-F238E27FC236}">
                <a16:creationId xmlns:a16="http://schemas.microsoft.com/office/drawing/2014/main" id="{5657D03B-C150-4BA5-989B-729A1DAB54F5}"/>
              </a:ext>
            </a:extLst>
          </p:cNvPr>
          <p:cNvSpPr txBox="1"/>
          <p:nvPr/>
        </p:nvSpPr>
        <p:spPr>
          <a:xfrm>
            <a:off x="6400800" y="4101391"/>
            <a:ext cx="802888" cy="507831"/>
          </a:xfrm>
          <a:prstGeom prst="rect">
            <a:avLst/>
          </a:prstGeom>
          <a:noFill/>
        </p:spPr>
        <p:txBody>
          <a:bodyPr wrap="square" rtlCol="0">
            <a:spAutoFit/>
          </a:bodyPr>
          <a:lstStyle/>
          <a:p>
            <a:pPr algn="ctr"/>
            <a:r>
              <a:rPr lang="pt-PT" sz="900" dirty="0">
                <a:effectLst/>
                <a:latin typeface="Calibri Light" panose="020F0302020204030204" pitchFamily="34" charset="0"/>
                <a:ea typeface="Times New Roman" panose="02020603050405020304" pitchFamily="18" charset="0"/>
                <a:cs typeface="Times New Roman" panose="02020603050405020304" pitchFamily="18" charset="0"/>
              </a:rPr>
              <a:t>92</a:t>
            </a:r>
          </a:p>
          <a:p>
            <a:endParaRPr lang="pt-PT" dirty="0"/>
          </a:p>
        </p:txBody>
      </p:sp>
    </p:spTree>
    <p:extLst>
      <p:ext uri="{BB962C8B-B14F-4D97-AF65-F5344CB8AC3E}">
        <p14:creationId xmlns:p14="http://schemas.microsoft.com/office/powerpoint/2010/main" val="83183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PROPOSTAS DE SUSPENSÃO – OS NÚMEROS</a:t>
            </a:r>
          </a:p>
        </p:txBody>
      </p:sp>
      <p:sp>
        <p:nvSpPr>
          <p:cNvPr id="6" name="TextBox 5"/>
          <p:cNvSpPr txBox="1"/>
          <p:nvPr/>
        </p:nvSpPr>
        <p:spPr>
          <a:xfrm>
            <a:off x="2940436" y="1596009"/>
            <a:ext cx="6203564" cy="399041"/>
          </a:xfrm>
          <a:prstGeom prst="rect">
            <a:avLst/>
          </a:prstGeom>
          <a:noFill/>
        </p:spPr>
        <p:txBody>
          <a:bodyPr wrap="square" lIns="359959" tIns="89990" rIns="359959" bIns="89990" rtlCol="0">
            <a:spAutoFit/>
          </a:bodyPr>
          <a:lstStyle/>
          <a:p>
            <a:pPr algn="just">
              <a:lnSpc>
                <a:spcPct val="150000"/>
              </a:lnSpc>
            </a:pPr>
            <a:r>
              <a:rPr lang="pt-PT" sz="1050" dirty="0"/>
              <a:t>O quadro infra representa o número de casos analisados e valores totais propostos para suspensão</a:t>
            </a:r>
            <a:r>
              <a:rPr lang="pt-PT" sz="1050" dirty="0">
                <a:solidFill>
                  <a:srgbClr val="254061"/>
                </a:solidFill>
              </a:rPr>
              <a:t>.</a:t>
            </a:r>
            <a:endParaRPr lang="pt-PT" sz="1050" dirty="0">
              <a:solidFill>
                <a:schemeClr val="accent1">
                  <a:lumMod val="50000"/>
                </a:schemeClr>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34</a:t>
            </a:fld>
            <a:endParaRPr lang="en-US" sz="1000" dirty="0">
              <a:solidFill>
                <a:srgbClr val="254061"/>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2884658654"/>
              </p:ext>
            </p:extLst>
          </p:nvPr>
        </p:nvGraphicFramePr>
        <p:xfrm>
          <a:off x="3461657" y="2285999"/>
          <a:ext cx="4569985" cy="1314628"/>
        </p:xfrm>
        <a:graphic>
          <a:graphicData uri="http://schemas.openxmlformats.org/drawingml/2006/table">
            <a:tbl>
              <a:tblPr firstRow="1" firstCol="1" bandRow="1"/>
              <a:tblGrid>
                <a:gridCol w="713433">
                  <a:extLst>
                    <a:ext uri="{9D8B030D-6E8A-4147-A177-3AD203B41FA5}">
                      <a16:colId xmlns:a16="http://schemas.microsoft.com/office/drawing/2014/main" val="3265853546"/>
                    </a:ext>
                  </a:extLst>
                </a:gridCol>
                <a:gridCol w="1413021">
                  <a:extLst>
                    <a:ext uri="{9D8B030D-6E8A-4147-A177-3AD203B41FA5}">
                      <a16:colId xmlns:a16="http://schemas.microsoft.com/office/drawing/2014/main" val="1945879004"/>
                    </a:ext>
                  </a:extLst>
                </a:gridCol>
                <a:gridCol w="1365053">
                  <a:extLst>
                    <a:ext uri="{9D8B030D-6E8A-4147-A177-3AD203B41FA5}">
                      <a16:colId xmlns:a16="http://schemas.microsoft.com/office/drawing/2014/main" val="2436755707"/>
                    </a:ext>
                  </a:extLst>
                </a:gridCol>
                <a:gridCol w="1078478">
                  <a:extLst>
                    <a:ext uri="{9D8B030D-6E8A-4147-A177-3AD203B41FA5}">
                      <a16:colId xmlns:a16="http://schemas.microsoft.com/office/drawing/2014/main" val="2586517487"/>
                    </a:ext>
                  </a:extLst>
                </a:gridCol>
              </a:tblGrid>
              <a:tr h="657314">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Nº CASOS</a:t>
                      </a:r>
                      <a:endParaRPr lang="pt-PT"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EUR</a:t>
                      </a:r>
                      <a:endParaRPr lang="pt-PT"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USD</a:t>
                      </a:r>
                      <a:endParaRPr lang="pt-PT"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XBT- BITCOIN</a:t>
                      </a:r>
                      <a:endParaRPr lang="pt-PT"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933901598"/>
                  </a:ext>
                </a:extLst>
              </a:tr>
              <a:tr h="657314">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1397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pt-PT" sz="1100" b="1" dirty="0">
                          <a:effectLst/>
                          <a:latin typeface="Calibri Light" panose="020F0302020204030204" pitchFamily="34" charset="0"/>
                          <a:ea typeface="Times New Roman" panose="02020603050405020304" pitchFamily="18" charset="0"/>
                          <a:cs typeface="Times New Roman" panose="02020603050405020304" pitchFamily="18" charset="0"/>
                        </a:rPr>
                        <a:t>338 442 777,74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100" b="1" i="0" u="none" strike="noStrike" dirty="0">
                          <a:solidFill>
                            <a:srgbClr val="000000"/>
                          </a:solidFill>
                          <a:effectLst/>
                          <a:latin typeface="Calibri Light" panose="020F0302020204030204" pitchFamily="34" charset="0"/>
                        </a:rPr>
                        <a:t>31 232 250,40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100" b="1" i="0" u="none" strike="noStrike" dirty="0">
                          <a:solidFill>
                            <a:srgbClr val="000000"/>
                          </a:solidFill>
                          <a:effectLst/>
                          <a:latin typeface="Calibri Light" panose="020F0302020204030204" pitchFamily="34" charset="0"/>
                        </a:rPr>
                        <a:t>1,208883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715513"/>
                  </a:ext>
                </a:extLst>
              </a:tr>
            </a:tbl>
          </a:graphicData>
        </a:graphic>
      </p:graphicFrame>
      <p:sp>
        <p:nvSpPr>
          <p:cNvPr id="7"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rPr>
              <a:t>AS PROPOSTAS DE SUSPENSÃO DE OPERATIVAS TÊM ORIGEM EM COMUNICAÇÕES EFETUADAS AO ABRIGO DO DEVER DE ABSTENÇÃO (ARTIGO 47.º DA LEI N.º 83/2017, DE 18 DE AGOSTO), OU, DO DEVER DE COMUNICAÇÃO (ARTIGO 43.º DA LEI N.º 83/2017, DE 18 DE AGOSTO).</a:t>
            </a:r>
          </a:p>
        </p:txBody>
      </p:sp>
    </p:spTree>
    <p:extLst>
      <p:ext uri="{BB962C8B-B14F-4D97-AF65-F5344CB8AC3E}">
        <p14:creationId xmlns:p14="http://schemas.microsoft.com/office/powerpoint/2010/main" val="734753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8" y="45218"/>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ANÁLISES ESTRATÉGICAS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35</a:t>
            </a:fld>
            <a:endParaRPr lang="en-US" sz="1000" dirty="0">
              <a:solidFill>
                <a:srgbClr val="254061"/>
              </a:solidFill>
            </a:endParaRPr>
          </a:p>
        </p:txBody>
      </p:sp>
      <p:sp>
        <p:nvSpPr>
          <p:cNvPr id="7"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defPPr>
              <a:defRPr lang="en-US"/>
            </a:defPPr>
            <a:lvl1pPr algn="r">
              <a:lnSpc>
                <a:spcPct val="150000"/>
              </a:lnSpc>
              <a:defRPr sz="1000" b="1">
                <a:solidFill>
                  <a:schemeClr val="bg1"/>
                </a:solidFill>
              </a:defRPr>
            </a:lvl1pPr>
          </a:lstStyle>
          <a:p>
            <a:r>
              <a:rPr lang="pt-PT" sz="1050" dirty="0"/>
              <a:t>NOS TERMOS  DA ALÍNEA B) DO Nº 2 DO ARTº 82 DA LEI 83/2017 DE 18 AGOSTO COMPETE À UNIDADE DE INFORMAÇÃO FINANCEIRA A REALIZAÇÃO DE ANÁLISES ESTRATÉGICAS DAS TENDÊNCIAS, DOS PADRÕES E DAS AMEAÇAS EM MATÉRIA DE BRANQUEAMENTO DE CAPITAIS E DE FINANCIAMENTO DO TERRORISMO</a:t>
            </a:r>
          </a:p>
        </p:txBody>
      </p:sp>
      <p:sp>
        <p:nvSpPr>
          <p:cNvPr id="3" name="CaixaDeTexto 2">
            <a:extLst>
              <a:ext uri="{FF2B5EF4-FFF2-40B4-BE49-F238E27FC236}">
                <a16:creationId xmlns:a16="http://schemas.microsoft.com/office/drawing/2014/main" id="{383D0EDA-30AE-4E53-B400-6A5B2985B96C}"/>
              </a:ext>
            </a:extLst>
          </p:cNvPr>
          <p:cNvSpPr txBox="1"/>
          <p:nvPr/>
        </p:nvSpPr>
        <p:spPr>
          <a:xfrm>
            <a:off x="3155182" y="1713244"/>
            <a:ext cx="5184950" cy="2491003"/>
          </a:xfrm>
          <a:prstGeom prst="rect">
            <a:avLst/>
          </a:prstGeom>
          <a:noFill/>
        </p:spPr>
        <p:txBody>
          <a:bodyPr wrap="square" rtlCol="0">
            <a:spAutoFit/>
          </a:bodyPr>
          <a:lstStyle/>
          <a:p>
            <a:pPr algn="just">
              <a:lnSpc>
                <a:spcPct val="150000"/>
              </a:lnSpc>
            </a:pPr>
            <a:r>
              <a:rPr lang="pt-PT" sz="1050" dirty="0"/>
              <a:t>Em 2024, a Unidade de Informação Financeira realizou uma análise estratégica que permitiu identificar 350 indivíduos associados à abertura de contas bancárias destinadas à receção e movimentação de fundos com origem potencialmente ilícita. O relatório resultante desta análise foi remetido à autoridade setorial competente – Banco de Portugal.</a:t>
            </a:r>
          </a:p>
          <a:p>
            <a:pPr algn="just">
              <a:lnSpc>
                <a:spcPct val="150000"/>
              </a:lnSpc>
            </a:pPr>
            <a:r>
              <a:rPr lang="pt-PT" sz="1050" dirty="0"/>
              <a:t>Paralelamente, foi elaborada outra análise estratégica relativa à constituição de 32 sociedades comerciais e respetiva abertura de contas bancárias, suscetíveis de terem sido utilizadas para a receção e circulação de fundos cuja proveniência é considerada suspeita, e cuja análise foi enviada à autoridade setorial competente – Banco de Portugal.</a:t>
            </a:r>
          </a:p>
          <a:p>
            <a:pPr algn="just">
              <a:lnSpc>
                <a:spcPct val="150000"/>
              </a:lnSpc>
            </a:pPr>
            <a:endParaRPr lang="pt-PT" sz="1050" dirty="0"/>
          </a:p>
          <a:p>
            <a:pPr algn="just">
              <a:lnSpc>
                <a:spcPct val="150000"/>
              </a:lnSpc>
            </a:pPr>
            <a:endParaRPr lang="pt-PT" sz="1050" dirty="0"/>
          </a:p>
        </p:txBody>
      </p:sp>
    </p:spTree>
    <p:extLst>
      <p:ext uri="{BB962C8B-B14F-4D97-AF65-F5344CB8AC3E}">
        <p14:creationId xmlns:p14="http://schemas.microsoft.com/office/powerpoint/2010/main" val="3182946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COOPERAÇÃO INTERNACIONAL</a:t>
            </a:r>
          </a:p>
        </p:txBody>
      </p:sp>
      <p:sp>
        <p:nvSpPr>
          <p:cNvPr id="6" name="TextBox 5"/>
          <p:cNvSpPr txBox="1"/>
          <p:nvPr/>
        </p:nvSpPr>
        <p:spPr>
          <a:xfrm>
            <a:off x="2940436" y="1179714"/>
            <a:ext cx="6192000" cy="3034122"/>
          </a:xfrm>
          <a:prstGeom prst="rect">
            <a:avLst/>
          </a:prstGeom>
          <a:noFill/>
        </p:spPr>
        <p:txBody>
          <a:bodyPr wrap="square" lIns="359959" tIns="89990" rIns="359959" bIns="89990" rtlCol="0">
            <a:spAutoFit/>
          </a:bodyPr>
          <a:lstStyle/>
          <a:p>
            <a:pPr algn="just">
              <a:lnSpc>
                <a:spcPct val="150000"/>
              </a:lnSpc>
            </a:pPr>
            <a:r>
              <a:rPr lang="pt-PT" sz="1050" dirty="0"/>
              <a:t>A Unidade de Informação Financeira tem participado em diversos eventos, grupos de trabalho e organizações internacionais, como o Grupo de Ação Financeira Internacional (GAFI), o Grupo Egmont, e a FIU Platform, a FIU ADVISORY GROUP da União Europeia.</a:t>
            </a:r>
          </a:p>
          <a:p>
            <a:pPr algn="just">
              <a:lnSpc>
                <a:spcPct val="150000"/>
              </a:lnSpc>
            </a:pPr>
            <a:endParaRPr lang="pt-PT" sz="1050" dirty="0"/>
          </a:p>
          <a:p>
            <a:pPr algn="just">
              <a:lnSpc>
                <a:spcPct val="150000"/>
              </a:lnSpc>
            </a:pPr>
            <a:r>
              <a:rPr lang="pt-PT" sz="1050" dirty="0"/>
              <a:t>No que concerne à informação partilhada com as congéneres, a UIF enviou para 56 países 873 pedidos de cooperação e informações, e recebeu, de 87 países, 653 pedidos de cooperação e informações, que incluem 163, sobretudo, da Unidade Nacional da Europol, e do Gabinete Nacional da Interpol.</a:t>
            </a:r>
          </a:p>
          <a:p>
            <a:pPr algn="just">
              <a:lnSpc>
                <a:spcPct val="150000"/>
              </a:lnSpc>
            </a:pPr>
            <a:endParaRPr lang="pt-PT" sz="1050" dirty="0"/>
          </a:p>
          <a:p>
            <a:pPr algn="just">
              <a:lnSpc>
                <a:spcPct val="150000"/>
              </a:lnSpc>
            </a:pPr>
            <a:r>
              <a:rPr lang="pt-PT" sz="1050" dirty="0"/>
              <a:t>Em números totais, trata-se de 1526 trocas de informação, um aumento de 22,87% em relação a 2023, que corresponde a mais 284 interações.</a:t>
            </a:r>
          </a:p>
          <a:p>
            <a:pPr algn="just">
              <a:lnSpc>
                <a:spcPct val="150000"/>
              </a:lnSpc>
            </a:pPr>
            <a:endParaRPr lang="pt-PT" sz="900" dirty="0">
              <a:solidFill>
                <a:srgbClr val="254061"/>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36</a:t>
            </a:fld>
            <a:endParaRPr lang="en-US" sz="1000" dirty="0">
              <a:solidFill>
                <a:srgbClr val="254061"/>
              </a:solidFill>
            </a:endParaRPr>
          </a:p>
        </p:txBody>
      </p:sp>
      <p:sp>
        <p:nvSpPr>
          <p:cNvPr id="18" name="TextBox 17"/>
          <p:cNvSpPr txBox="1"/>
          <p:nvPr/>
        </p:nvSpPr>
        <p:spPr>
          <a:xfrm>
            <a:off x="11564"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rPr>
              <a:t>AO NÍVEL DA COOPERAÇÃO INTERNACIONAL, VERIFICOU-SE UM AUMENTO SIGNIFICATIVO NO NÚMERO DE CONGÉNERES COM AS QUAIS HOUVE INTERCÂMBIO DE INFORMAÇÃO.</a:t>
            </a:r>
            <a:endParaRPr lang="pt-PT" sz="1100" b="1" dirty="0">
              <a:solidFill>
                <a:srgbClr val="FFFFFF"/>
              </a:solidFill>
            </a:endParaRPr>
          </a:p>
        </p:txBody>
      </p:sp>
    </p:spTree>
    <p:extLst>
      <p:ext uri="{BB962C8B-B14F-4D97-AF65-F5344CB8AC3E}">
        <p14:creationId xmlns:p14="http://schemas.microsoft.com/office/powerpoint/2010/main" val="75841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COOPERAÇÃO INTERNACIONAL</a:t>
            </a:r>
          </a:p>
        </p:txBody>
      </p:sp>
      <p:sp>
        <p:nvSpPr>
          <p:cNvPr id="6" name="TextBox 5"/>
          <p:cNvSpPr txBox="1"/>
          <p:nvPr/>
        </p:nvSpPr>
        <p:spPr>
          <a:xfrm>
            <a:off x="3024553" y="1246629"/>
            <a:ext cx="6017647" cy="641415"/>
          </a:xfrm>
          <a:prstGeom prst="rect">
            <a:avLst/>
          </a:prstGeom>
          <a:noFill/>
        </p:spPr>
        <p:txBody>
          <a:bodyPr wrap="square" lIns="359959" tIns="89990" rIns="359959" bIns="89990" rtlCol="0">
            <a:spAutoFit/>
          </a:bodyPr>
          <a:lstStyle/>
          <a:p>
            <a:pPr algn="just">
              <a:lnSpc>
                <a:spcPct val="150000"/>
              </a:lnSpc>
            </a:pPr>
            <a:r>
              <a:rPr lang="pt-PT" sz="1050" dirty="0"/>
              <a:t>Num total de 1526 trocas de informação, as congéneres com a quais a UIF partilhou mais informação foram as de Espanha, França, Alemanha, Índia, Itália, Brasil, Angola e Reino Unido.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37</a:t>
            </a:fld>
            <a:endParaRPr lang="en-US" sz="1000" dirty="0">
              <a:solidFill>
                <a:srgbClr val="254061"/>
              </a:solidFill>
            </a:endParaRPr>
          </a:p>
        </p:txBody>
      </p:sp>
      <p:sp>
        <p:nvSpPr>
          <p:cNvPr id="18" name="TextBox 17"/>
          <p:cNvSpPr txBox="1"/>
          <p:nvPr/>
        </p:nvSpPr>
        <p:spPr>
          <a:xfrm>
            <a:off x="11564"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rPr>
              <a:t>AO NÍVEL DA COOPERAÇÃO INTERNACIONAL, VERIFICOU-SE UM AUMENTO SIGNIFICATIVO NO NÚMERO DE CONGÉNERES COM AS QUAIS HOUVE INTERCÂMBIO DE INFORMAÇÃO.</a:t>
            </a:r>
            <a:endParaRPr lang="pt-PT" sz="1100" b="1" dirty="0">
              <a:solidFill>
                <a:srgbClr val="FFFFFF"/>
              </a:solidFill>
            </a:endParaRPr>
          </a:p>
        </p:txBody>
      </p:sp>
      <p:pic>
        <p:nvPicPr>
          <p:cNvPr id="3" name="Imagem 2">
            <a:extLst>
              <a:ext uri="{FF2B5EF4-FFF2-40B4-BE49-F238E27FC236}">
                <a16:creationId xmlns:a16="http://schemas.microsoft.com/office/drawing/2014/main" id="{931D3A79-AB2F-4949-83A6-AA66DB106884}"/>
              </a:ext>
            </a:extLst>
          </p:cNvPr>
          <p:cNvPicPr>
            <a:picLocks noChangeAspect="1"/>
          </p:cNvPicPr>
          <p:nvPr/>
        </p:nvPicPr>
        <p:blipFill>
          <a:blip r:embed="rId2"/>
          <a:stretch>
            <a:fillRect/>
          </a:stretch>
        </p:blipFill>
        <p:spPr>
          <a:xfrm>
            <a:off x="3087077" y="2133600"/>
            <a:ext cx="5096810" cy="2399323"/>
          </a:xfrm>
          <a:prstGeom prst="rect">
            <a:avLst/>
          </a:prstGeom>
        </p:spPr>
      </p:pic>
      <p:sp>
        <p:nvSpPr>
          <p:cNvPr id="8" name="CaixaDeTexto 7">
            <a:extLst>
              <a:ext uri="{FF2B5EF4-FFF2-40B4-BE49-F238E27FC236}">
                <a16:creationId xmlns:a16="http://schemas.microsoft.com/office/drawing/2014/main" id="{C88D0EB8-5BDF-4F6A-8FBD-3A2280BB248F}"/>
              </a:ext>
            </a:extLst>
          </p:cNvPr>
          <p:cNvSpPr txBox="1"/>
          <p:nvPr/>
        </p:nvSpPr>
        <p:spPr>
          <a:xfrm>
            <a:off x="4254190" y="2224191"/>
            <a:ext cx="886522" cy="230832"/>
          </a:xfrm>
          <a:prstGeom prst="rect">
            <a:avLst/>
          </a:prstGeom>
          <a:noFill/>
        </p:spPr>
        <p:txBody>
          <a:bodyPr wrap="square" rtlCol="0">
            <a:spAutoFit/>
          </a:bodyPr>
          <a:lstStyle/>
          <a:p>
            <a:pPr algn="ctr"/>
            <a:r>
              <a:rPr lang="pt-PT" sz="900" dirty="0"/>
              <a:t>1363</a:t>
            </a:r>
          </a:p>
        </p:txBody>
      </p:sp>
      <p:sp>
        <p:nvSpPr>
          <p:cNvPr id="9" name="CaixaDeTexto 8">
            <a:extLst>
              <a:ext uri="{FF2B5EF4-FFF2-40B4-BE49-F238E27FC236}">
                <a16:creationId xmlns:a16="http://schemas.microsoft.com/office/drawing/2014/main" id="{8C6D4ABC-F110-44E8-A39A-774D1095FB32}"/>
              </a:ext>
            </a:extLst>
          </p:cNvPr>
          <p:cNvSpPr txBox="1"/>
          <p:nvPr/>
        </p:nvSpPr>
        <p:spPr>
          <a:xfrm>
            <a:off x="6629400" y="3824388"/>
            <a:ext cx="735980" cy="230832"/>
          </a:xfrm>
          <a:prstGeom prst="rect">
            <a:avLst/>
          </a:prstGeom>
          <a:noFill/>
        </p:spPr>
        <p:txBody>
          <a:bodyPr wrap="square" rtlCol="0">
            <a:spAutoFit/>
          </a:bodyPr>
          <a:lstStyle/>
          <a:p>
            <a:pPr algn="ctr"/>
            <a:r>
              <a:rPr lang="pt-PT" sz="900" dirty="0"/>
              <a:t>163</a:t>
            </a:r>
          </a:p>
        </p:txBody>
      </p:sp>
    </p:spTree>
    <p:extLst>
      <p:ext uri="{BB962C8B-B14F-4D97-AF65-F5344CB8AC3E}">
        <p14:creationId xmlns:p14="http://schemas.microsoft.com/office/powerpoint/2010/main" val="42204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COOPERAÇÃO NACIONAL</a:t>
            </a:r>
          </a:p>
        </p:txBody>
      </p:sp>
      <p:sp>
        <p:nvSpPr>
          <p:cNvPr id="6" name="TextBox 5"/>
          <p:cNvSpPr txBox="1"/>
          <p:nvPr/>
        </p:nvSpPr>
        <p:spPr>
          <a:xfrm>
            <a:off x="2856466" y="1113198"/>
            <a:ext cx="6192000" cy="2747825"/>
          </a:xfrm>
          <a:prstGeom prst="rect">
            <a:avLst/>
          </a:prstGeom>
          <a:noFill/>
        </p:spPr>
        <p:txBody>
          <a:bodyPr wrap="square" lIns="359959" tIns="89990" rIns="359959" bIns="89990" rtlCol="0">
            <a:spAutoFit/>
          </a:bodyPr>
          <a:lstStyle/>
          <a:p>
            <a:pPr algn="just">
              <a:lnSpc>
                <a:spcPct val="150000"/>
              </a:lnSpc>
            </a:pPr>
            <a:r>
              <a:rPr lang="pt-PT" sz="1050" dirty="0"/>
              <a:t>Os pedidos de partilha de informação das entidades nacionais à UIF, num total de 220, são, maioritariamente, provenientes das Unidades, Diretorias e Departamentos da Polícia Judiciária, com predominância para as Unidades Nacionais e a Diretoria de Lisboa e Vale do Tejo.  </a:t>
            </a:r>
          </a:p>
          <a:p>
            <a:pPr algn="just">
              <a:lnSpc>
                <a:spcPct val="150000"/>
              </a:lnSpc>
            </a:pPr>
            <a:r>
              <a:rPr lang="pt-PT" sz="1050" dirty="0"/>
              <a:t>As Autoridades Judiciárias também emitem pedidos à UIF, onde se encontra agora o Núcleo de Portugal da Procuradoria Europeia.</a:t>
            </a: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a:p>
            <a:pPr algn="just"/>
            <a:endParaRPr lang="pt-PT" sz="800" dirty="0">
              <a:solidFill>
                <a:schemeClr val="tx2"/>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38</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chemeClr val="bg1"/>
                </a:solidFill>
              </a:rPr>
              <a:t>O INTERCÂMBIO NACIONAL DE INFORMAÇÃO COM A UIF É REGULADO PELA LEI 54/2021 DE 13 AGOSTO.</a:t>
            </a:r>
            <a:endParaRPr lang="pt-PT" sz="1050" b="1" dirty="0">
              <a:solidFill>
                <a:srgbClr val="FFFFFF"/>
              </a:solidFill>
            </a:endParaRPr>
          </a:p>
        </p:txBody>
      </p:sp>
      <p:pic>
        <p:nvPicPr>
          <p:cNvPr id="3" name="Imagem 2">
            <a:extLst>
              <a:ext uri="{FF2B5EF4-FFF2-40B4-BE49-F238E27FC236}">
                <a16:creationId xmlns:a16="http://schemas.microsoft.com/office/drawing/2014/main" id="{9F06779A-4998-4A89-AF81-E0FA925463ED}"/>
              </a:ext>
            </a:extLst>
          </p:cNvPr>
          <p:cNvPicPr>
            <a:picLocks noChangeAspect="1"/>
          </p:cNvPicPr>
          <p:nvPr/>
        </p:nvPicPr>
        <p:blipFill>
          <a:blip r:embed="rId2"/>
          <a:stretch>
            <a:fillRect/>
          </a:stretch>
        </p:blipFill>
        <p:spPr>
          <a:xfrm>
            <a:off x="3078151" y="2391508"/>
            <a:ext cx="5787168" cy="2241159"/>
          </a:xfrm>
          <a:prstGeom prst="rect">
            <a:avLst/>
          </a:prstGeom>
        </p:spPr>
      </p:pic>
      <p:sp>
        <p:nvSpPr>
          <p:cNvPr id="8" name="CaixaDeTexto 7">
            <a:extLst>
              <a:ext uri="{FF2B5EF4-FFF2-40B4-BE49-F238E27FC236}">
                <a16:creationId xmlns:a16="http://schemas.microsoft.com/office/drawing/2014/main" id="{7A1D945E-002D-435C-8542-DC200B18F537}"/>
              </a:ext>
            </a:extLst>
          </p:cNvPr>
          <p:cNvSpPr txBox="1"/>
          <p:nvPr/>
        </p:nvSpPr>
        <p:spPr>
          <a:xfrm>
            <a:off x="4016326" y="2397416"/>
            <a:ext cx="457200" cy="230832"/>
          </a:xfrm>
          <a:prstGeom prst="rect">
            <a:avLst/>
          </a:prstGeom>
          <a:noFill/>
        </p:spPr>
        <p:txBody>
          <a:bodyPr wrap="square" rtlCol="0">
            <a:spAutoFit/>
          </a:bodyPr>
          <a:lstStyle/>
          <a:p>
            <a:pPr algn="ctr"/>
            <a:r>
              <a:rPr lang="pt-PT" sz="900" dirty="0"/>
              <a:t>166</a:t>
            </a:r>
          </a:p>
        </p:txBody>
      </p:sp>
      <p:sp>
        <p:nvSpPr>
          <p:cNvPr id="9" name="CaixaDeTexto 8">
            <a:extLst>
              <a:ext uri="{FF2B5EF4-FFF2-40B4-BE49-F238E27FC236}">
                <a16:creationId xmlns:a16="http://schemas.microsoft.com/office/drawing/2014/main" id="{87B6F27C-52EC-4774-BE10-2A71EF64B951}"/>
              </a:ext>
            </a:extLst>
          </p:cNvPr>
          <p:cNvSpPr txBox="1"/>
          <p:nvPr/>
        </p:nvSpPr>
        <p:spPr>
          <a:xfrm>
            <a:off x="5022165" y="3582074"/>
            <a:ext cx="386573" cy="230832"/>
          </a:xfrm>
          <a:prstGeom prst="rect">
            <a:avLst/>
          </a:prstGeom>
          <a:noFill/>
        </p:spPr>
        <p:txBody>
          <a:bodyPr wrap="square" rtlCol="0">
            <a:spAutoFit/>
          </a:bodyPr>
          <a:lstStyle/>
          <a:p>
            <a:pPr algn="ctr"/>
            <a:r>
              <a:rPr lang="pt-PT" sz="900" dirty="0"/>
              <a:t>23</a:t>
            </a:r>
          </a:p>
        </p:txBody>
      </p:sp>
      <p:sp>
        <p:nvSpPr>
          <p:cNvPr id="10" name="CaixaDeTexto 9">
            <a:extLst>
              <a:ext uri="{FF2B5EF4-FFF2-40B4-BE49-F238E27FC236}">
                <a16:creationId xmlns:a16="http://schemas.microsoft.com/office/drawing/2014/main" id="{4696E361-A85F-4800-BBA0-272E7D974540}"/>
              </a:ext>
            </a:extLst>
          </p:cNvPr>
          <p:cNvSpPr txBox="1"/>
          <p:nvPr/>
        </p:nvSpPr>
        <p:spPr>
          <a:xfrm>
            <a:off x="5971735" y="3745607"/>
            <a:ext cx="386573" cy="230832"/>
          </a:xfrm>
          <a:prstGeom prst="rect">
            <a:avLst/>
          </a:prstGeom>
          <a:noFill/>
        </p:spPr>
        <p:txBody>
          <a:bodyPr wrap="square" rtlCol="0">
            <a:spAutoFit/>
          </a:bodyPr>
          <a:lstStyle/>
          <a:p>
            <a:pPr algn="ctr"/>
            <a:r>
              <a:rPr lang="pt-PT" sz="900" dirty="0"/>
              <a:t>8</a:t>
            </a:r>
          </a:p>
        </p:txBody>
      </p:sp>
      <p:sp>
        <p:nvSpPr>
          <p:cNvPr id="11" name="CaixaDeTexto 10">
            <a:extLst>
              <a:ext uri="{FF2B5EF4-FFF2-40B4-BE49-F238E27FC236}">
                <a16:creationId xmlns:a16="http://schemas.microsoft.com/office/drawing/2014/main" id="{332EF482-93B0-46D7-843F-89CA7E30AC8A}"/>
              </a:ext>
            </a:extLst>
          </p:cNvPr>
          <p:cNvSpPr txBox="1"/>
          <p:nvPr/>
        </p:nvSpPr>
        <p:spPr>
          <a:xfrm>
            <a:off x="7008961" y="3711062"/>
            <a:ext cx="386573" cy="230832"/>
          </a:xfrm>
          <a:prstGeom prst="rect">
            <a:avLst/>
          </a:prstGeom>
          <a:noFill/>
        </p:spPr>
        <p:txBody>
          <a:bodyPr wrap="square" rtlCol="0">
            <a:spAutoFit/>
          </a:bodyPr>
          <a:lstStyle/>
          <a:p>
            <a:pPr algn="ctr"/>
            <a:r>
              <a:rPr lang="pt-PT" sz="900" dirty="0"/>
              <a:t>12</a:t>
            </a:r>
          </a:p>
        </p:txBody>
      </p:sp>
      <p:sp>
        <p:nvSpPr>
          <p:cNvPr id="12" name="CaixaDeTexto 11">
            <a:extLst>
              <a:ext uri="{FF2B5EF4-FFF2-40B4-BE49-F238E27FC236}">
                <a16:creationId xmlns:a16="http://schemas.microsoft.com/office/drawing/2014/main" id="{ABA298C0-A036-4F1C-95A3-0D087E2A0A78}"/>
              </a:ext>
            </a:extLst>
          </p:cNvPr>
          <p:cNvSpPr txBox="1"/>
          <p:nvPr/>
        </p:nvSpPr>
        <p:spPr>
          <a:xfrm>
            <a:off x="7958531" y="3711062"/>
            <a:ext cx="443516" cy="230832"/>
          </a:xfrm>
          <a:prstGeom prst="rect">
            <a:avLst/>
          </a:prstGeom>
          <a:noFill/>
        </p:spPr>
        <p:txBody>
          <a:bodyPr wrap="square" rtlCol="0">
            <a:spAutoFit/>
          </a:bodyPr>
          <a:lstStyle/>
          <a:p>
            <a:pPr algn="ctr"/>
            <a:r>
              <a:rPr lang="pt-PT" sz="900" dirty="0"/>
              <a:t>11</a:t>
            </a:r>
          </a:p>
        </p:txBody>
      </p:sp>
    </p:spTree>
    <p:extLst>
      <p:ext uri="{BB962C8B-B14F-4D97-AF65-F5344CB8AC3E}">
        <p14:creationId xmlns:p14="http://schemas.microsoft.com/office/powerpoint/2010/main" val="2875925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white"/>
                </a:solidFill>
                <a:effectLst/>
                <a:uLnTx/>
                <a:uFillTx/>
                <a:latin typeface="Calibri"/>
                <a:ea typeface="+mn-ea"/>
                <a:cs typeface="+mn-cs"/>
              </a:rPr>
              <a:t>COOPERAÇÃO NACIONAL</a:t>
            </a:r>
          </a:p>
        </p:txBody>
      </p:sp>
      <p:sp>
        <p:nvSpPr>
          <p:cNvPr id="6" name="TextBox 5"/>
          <p:cNvSpPr txBox="1"/>
          <p:nvPr/>
        </p:nvSpPr>
        <p:spPr>
          <a:xfrm>
            <a:off x="2952001" y="1279983"/>
            <a:ext cx="6192000" cy="1312047"/>
          </a:xfrm>
          <a:prstGeom prst="rect">
            <a:avLst/>
          </a:prstGeom>
          <a:noFill/>
        </p:spPr>
        <p:txBody>
          <a:bodyPr wrap="square" lIns="359959" tIns="89990" rIns="359959" bIns="89990" rtlCol="0">
            <a:spAutoFit/>
          </a:bodyPr>
          <a:lstStyle/>
          <a:p>
            <a:pPr marL="0" marR="0" lvl="0" indent="0" algn="just" defTabSz="457148" rtl="0" eaLnBrk="1" fontAlgn="auto" latinLnBrk="0" hangingPunct="1">
              <a:lnSpc>
                <a:spcPct val="150000"/>
              </a:lnSpc>
              <a:spcBef>
                <a:spcPts val="0"/>
              </a:spcBef>
              <a:spcAft>
                <a:spcPts val="0"/>
              </a:spcAft>
              <a:buClrTx/>
              <a:buSzTx/>
              <a:buFontTx/>
              <a:buNone/>
              <a:tabLst/>
              <a:defRPr/>
            </a:pPr>
            <a:r>
              <a:rPr kumimoji="0" lang="pt-PT" sz="1000" b="0" i="0" u="none" strike="noStrike" kern="1200" cap="none" spc="0" normalizeH="0" baseline="0" noProof="0" dirty="0">
                <a:ln>
                  <a:noFill/>
                </a:ln>
                <a:effectLst/>
                <a:uLnTx/>
                <a:uFillTx/>
                <a:latin typeface="Calibri"/>
                <a:ea typeface="+mn-ea"/>
                <a:cs typeface="+mn-cs"/>
              </a:rPr>
              <a:t>O Grupo Permanente de Ligação acede e procede à analise e transmissão da informação solicitada pelas autoridades competentes..</a:t>
            </a:r>
          </a:p>
          <a:p>
            <a:pPr marL="0" marR="0" lvl="0" indent="0" algn="just" defTabSz="457148" rtl="0" eaLnBrk="1" fontAlgn="auto" latinLnBrk="0" hangingPunct="1">
              <a:lnSpc>
                <a:spcPct val="150000"/>
              </a:lnSpc>
              <a:spcBef>
                <a:spcPts val="0"/>
              </a:spcBef>
              <a:spcAft>
                <a:spcPts val="0"/>
              </a:spcAft>
              <a:buClrTx/>
              <a:buSzTx/>
              <a:buFontTx/>
              <a:buNone/>
              <a:tabLst/>
              <a:defRPr/>
            </a:pPr>
            <a:endParaRPr kumimoji="0" lang="pt-PT" sz="1000" b="0" i="0" u="none" strike="noStrike" kern="1200" cap="none" spc="0" normalizeH="0" baseline="0" noProof="0" dirty="0">
              <a:ln>
                <a:noFill/>
              </a:ln>
              <a:effectLst/>
              <a:uLnTx/>
              <a:uFillTx/>
              <a:latin typeface="Calibri"/>
              <a:ea typeface="+mn-ea"/>
              <a:cs typeface="+mn-cs"/>
            </a:endParaRPr>
          </a:p>
          <a:p>
            <a:pPr marL="0" marR="0" lvl="0" indent="0" algn="just" defTabSz="457148" rtl="0" eaLnBrk="1" fontAlgn="auto" latinLnBrk="0" hangingPunct="1">
              <a:lnSpc>
                <a:spcPct val="150000"/>
              </a:lnSpc>
              <a:spcBef>
                <a:spcPts val="0"/>
              </a:spcBef>
              <a:spcAft>
                <a:spcPts val="0"/>
              </a:spcAft>
              <a:buClrTx/>
              <a:buSzTx/>
              <a:buFontTx/>
              <a:buNone/>
              <a:tabLst/>
              <a:defRPr/>
            </a:pPr>
            <a:r>
              <a:rPr kumimoji="0" lang="pt-PT" sz="1000" b="0" i="0" u="none" strike="noStrike" kern="1200" cap="none" spc="0" normalizeH="0" baseline="0" noProof="0" dirty="0">
                <a:ln>
                  <a:noFill/>
                </a:ln>
                <a:effectLst/>
                <a:uLnTx/>
                <a:uFillTx/>
                <a:latin typeface="Calibri"/>
                <a:ea typeface="+mn-ea"/>
                <a:cs typeface="+mn-cs"/>
              </a:rPr>
              <a:t>Registaram-se 198 pedidos ao GPL, evidenciando um acréscimo 4,21% em relação a 2023, com mais 8 pedidos</a:t>
            </a:r>
            <a:r>
              <a:rPr kumimoji="0" lang="pt-PT" sz="1000" b="0" i="0" u="none" strike="noStrike" kern="1200" cap="none" spc="0" normalizeH="0" baseline="0" noProof="0" dirty="0">
                <a:ln>
                  <a:noFill/>
                </a:ln>
                <a:solidFill>
                  <a:srgbClr val="4F81BD">
                    <a:lumMod val="50000"/>
                  </a:srgbClr>
                </a:solidFill>
                <a:effectLst/>
                <a:uLnTx/>
                <a:uFillTx/>
                <a:latin typeface="Calibri"/>
                <a:ea typeface="+mn-ea"/>
                <a:cs typeface="+mn-cs"/>
              </a:rPr>
              <a:t>.</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pPr marL="0" marR="0" lvl="0" indent="0" algn="r" defTabSz="457148" rtl="0" eaLnBrk="1" fontAlgn="auto" latinLnBrk="0" hangingPunct="1">
              <a:lnSpc>
                <a:spcPct val="100000"/>
              </a:lnSpc>
              <a:spcBef>
                <a:spcPts val="0"/>
              </a:spcBef>
              <a:spcAft>
                <a:spcPts val="0"/>
              </a:spcAft>
              <a:buClrTx/>
              <a:buSzTx/>
              <a:buFontTx/>
              <a:buNone/>
              <a:tabLst/>
              <a:defRPr/>
            </a:pPr>
            <a:fld id="{6B9A430A-1239-824B-971C-3B3143C875C6}" type="slidenum">
              <a:rPr kumimoji="0" lang="en-US" sz="1000" b="0" i="0" u="none" strike="noStrike" kern="1200" cap="none" spc="0" normalizeH="0" baseline="0" noProof="0">
                <a:ln>
                  <a:noFill/>
                </a:ln>
                <a:solidFill>
                  <a:srgbClr val="254061"/>
                </a:solidFill>
                <a:effectLst/>
                <a:uLnTx/>
                <a:uFillTx/>
                <a:latin typeface="Calibri"/>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254061"/>
              </a:solidFill>
              <a:effectLst/>
              <a:uLnTx/>
              <a:uFillTx/>
              <a:latin typeface="Calibri"/>
              <a:ea typeface="+mn-ea"/>
              <a:cs typeface="+mn-cs"/>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marL="0" marR="0" lvl="0" indent="0" algn="r" defTabSz="457148" rtl="0" eaLnBrk="1" fontAlgn="auto" latinLnBrk="0" hangingPunct="1">
              <a:lnSpc>
                <a:spcPct val="150000"/>
              </a:lnSpc>
              <a:spcBef>
                <a:spcPts val="0"/>
              </a:spcBef>
              <a:spcAft>
                <a:spcPts val="0"/>
              </a:spcAft>
              <a:buClrTx/>
              <a:buSzTx/>
              <a:buFontTx/>
              <a:buNone/>
              <a:tabLst/>
              <a:defRPr/>
            </a:pPr>
            <a:r>
              <a:rPr kumimoji="0" lang="pt-PT" sz="1050" b="1" i="0" u="none" strike="noStrike" kern="1200" cap="none" spc="0" normalizeH="0" baseline="0" noProof="0" dirty="0">
                <a:ln>
                  <a:noFill/>
                </a:ln>
                <a:solidFill>
                  <a:prstClr val="white"/>
                </a:solidFill>
                <a:effectLst/>
                <a:uLnTx/>
                <a:uFillTx/>
                <a:latin typeface="Calibri"/>
                <a:ea typeface="+mn-ea"/>
                <a:cs typeface="+mn-cs"/>
              </a:rPr>
              <a:t>O DECRETO LEI Nº 93/2003 DE 24 DE ABRIL REGULA A FORMA, EXTENSÃO E LIMITES DA COOPERAÇÃO ENTRE A POLÍCIA JUDICIÁRIA E A AUTORIDADE TRIBUTÁRIA E ADUANEIRA.</a:t>
            </a:r>
            <a:endParaRPr kumimoji="0" lang="pt-PT" sz="105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7" name="Gráfico 6">
            <a:extLst>
              <a:ext uri="{FF2B5EF4-FFF2-40B4-BE49-F238E27FC236}">
                <a16:creationId xmlns:a16="http://schemas.microsoft.com/office/drawing/2014/main" id="{69B5D9E4-F442-41C0-B389-2C94952E8B35}"/>
              </a:ext>
            </a:extLst>
          </p:cNvPr>
          <p:cNvGraphicFramePr>
            <a:graphicFrameLocks noChangeAspect="1"/>
          </p:cNvGraphicFramePr>
          <p:nvPr>
            <p:extLst>
              <p:ext uri="{D42A27DB-BD31-4B8C-83A1-F6EECF244321}">
                <p14:modId xmlns:p14="http://schemas.microsoft.com/office/powerpoint/2010/main" val="220506744"/>
              </p:ext>
            </p:extLst>
          </p:nvPr>
        </p:nvGraphicFramePr>
        <p:xfrm>
          <a:off x="4115663" y="2461215"/>
          <a:ext cx="3480000" cy="208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4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NOTA INTRODUTÓRIA</a:t>
            </a:r>
          </a:p>
        </p:txBody>
      </p:sp>
      <p:sp>
        <p:nvSpPr>
          <p:cNvPr id="6" name="TextBox 5"/>
          <p:cNvSpPr txBox="1"/>
          <p:nvPr/>
        </p:nvSpPr>
        <p:spPr>
          <a:xfrm>
            <a:off x="252000" y="1486516"/>
            <a:ext cx="8640000" cy="1853285"/>
          </a:xfrm>
          <a:prstGeom prst="rect">
            <a:avLst/>
          </a:prstGeom>
          <a:noFill/>
        </p:spPr>
        <p:txBody>
          <a:bodyPr wrap="square" lIns="359959" tIns="89990" rIns="359959" bIns="89990" rtlCol="0">
            <a:spAutoFit/>
          </a:bodyPr>
          <a:lstStyle/>
          <a:p>
            <a:pPr algn="just">
              <a:lnSpc>
                <a:spcPct val="150000"/>
              </a:lnSpc>
            </a:pPr>
            <a:r>
              <a:rPr lang="pt-PT" sz="1050" dirty="0"/>
              <a:t>Em 2024, foram implementadas medidas que resultaram num aumento significativo da difusão de informação relevante, quer a nível nacional, quer a nível internacional.</a:t>
            </a:r>
          </a:p>
          <a:p>
            <a:pPr algn="just">
              <a:lnSpc>
                <a:spcPct val="150000"/>
              </a:lnSpc>
            </a:pPr>
            <a:endParaRPr lang="pt-PT" sz="1050" dirty="0"/>
          </a:p>
          <a:p>
            <a:pPr algn="just">
              <a:lnSpc>
                <a:spcPct val="150000"/>
              </a:lnSpc>
            </a:pPr>
            <a:r>
              <a:rPr lang="pt-PT" sz="1050" dirty="0"/>
              <a:t>Em conjunto com o Instituto de Gestão e Administração Pública (IGAP) e o Instituto dos Mercados Públicos, do Imobiliário e da Construção, I.P. (IMPIC, I.P.) a UIF organizou, em Novembro, em continuação do sucesso dos eventos anteriores, um seminário dedicado ao tema “</a:t>
            </a:r>
            <a:r>
              <a:rPr lang="pt-PT" sz="1050" i="1" dirty="0"/>
              <a:t>Setor Imobiliário, Prevenção e Deveres, Branqueamento de Capitais e Financiamento do Terrorismo</a:t>
            </a:r>
            <a:r>
              <a:rPr lang="pt-PT" sz="1050" dirty="0"/>
              <a:t>”, que decorreu no Campus Universitário da Universidade do Algarve, esgotado com a presença de mais de uma centena de profissionais do setor imobiliário.</a:t>
            </a:r>
          </a:p>
        </p:txBody>
      </p:sp>
      <p:sp>
        <p:nvSpPr>
          <p:cNvPr id="2"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4</a:t>
            </a:fld>
            <a:endParaRPr lang="en-US" sz="1000" dirty="0">
              <a:solidFill>
                <a:srgbClr val="254061"/>
              </a:solidFill>
            </a:endParaRPr>
          </a:p>
        </p:txBody>
      </p:sp>
    </p:spTree>
    <p:extLst>
      <p:ext uri="{BB962C8B-B14F-4D97-AF65-F5344CB8AC3E}">
        <p14:creationId xmlns:p14="http://schemas.microsoft.com/office/powerpoint/2010/main" val="162987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RETORNO</a:t>
            </a:r>
          </a:p>
        </p:txBody>
      </p:sp>
      <p:sp>
        <p:nvSpPr>
          <p:cNvPr id="6" name="TextBox 5"/>
          <p:cNvSpPr txBox="1"/>
          <p:nvPr/>
        </p:nvSpPr>
        <p:spPr>
          <a:xfrm>
            <a:off x="2902458" y="1174927"/>
            <a:ext cx="6192000" cy="399041"/>
          </a:xfrm>
          <a:prstGeom prst="rect">
            <a:avLst/>
          </a:prstGeom>
          <a:noFill/>
        </p:spPr>
        <p:txBody>
          <a:bodyPr wrap="square" lIns="359959" tIns="89990" rIns="359959" bIns="89990" rtlCol="0">
            <a:spAutoFit/>
          </a:bodyPr>
          <a:lstStyle/>
          <a:p>
            <a:pPr algn="just">
              <a:lnSpc>
                <a:spcPct val="150000"/>
              </a:lnSpc>
            </a:pPr>
            <a:r>
              <a:rPr lang="pt-PT" sz="1050" dirty="0"/>
              <a:t>Em 2024 a UIF efetuou o retorno de 15.625 COS, abrangendo um total de 184 entidades.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40</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cap="all" dirty="0">
                <a:solidFill>
                  <a:schemeClr val="bg1"/>
                </a:solidFill>
                <a:latin typeface="Calibri" pitchFamily="34" charset="0"/>
              </a:rPr>
              <a:t>Nos termos do </a:t>
            </a:r>
            <a:r>
              <a:rPr lang="pt-PT" sz="1000" b="1" cap="all" dirty="0" err="1">
                <a:solidFill>
                  <a:schemeClr val="bg1"/>
                </a:solidFill>
                <a:latin typeface="Calibri" pitchFamily="34" charset="0"/>
              </a:rPr>
              <a:t>art</a:t>
            </a:r>
            <a:r>
              <a:rPr lang="pt-PT" sz="1000" b="1" cap="all" dirty="0">
                <a:solidFill>
                  <a:schemeClr val="bg1"/>
                </a:solidFill>
                <a:latin typeface="Calibri" pitchFamily="34" charset="0"/>
              </a:rPr>
              <a:t>º 114º da Lei 83/2017 de 18 agosto,  A UIF promove o retorno de informação às entidades obrigadas e às autoridades setoriais sobre o encaminhamento e o resultado das comunicações de suspeitas efetuadas ao abrigo dos artigos 43.º e 104.º.</a:t>
            </a:r>
            <a:endParaRPr lang="pt-PT" sz="1000" b="1" cap="all" dirty="0">
              <a:solidFill>
                <a:srgbClr val="FFFFFF"/>
              </a:solidFill>
            </a:endParaRPr>
          </a:p>
        </p:txBody>
      </p:sp>
      <p:pic>
        <p:nvPicPr>
          <p:cNvPr id="7" name="Imagem 6">
            <a:extLst>
              <a:ext uri="{FF2B5EF4-FFF2-40B4-BE49-F238E27FC236}">
                <a16:creationId xmlns:a16="http://schemas.microsoft.com/office/drawing/2014/main" id="{BF7A4BD1-DD1B-49F9-89AA-8E39E55200C0}"/>
              </a:ext>
            </a:extLst>
          </p:cNvPr>
          <p:cNvPicPr>
            <a:picLocks noChangeAspect="1"/>
          </p:cNvPicPr>
          <p:nvPr/>
        </p:nvPicPr>
        <p:blipFill>
          <a:blip r:embed="rId2"/>
          <a:stretch>
            <a:fillRect/>
          </a:stretch>
        </p:blipFill>
        <p:spPr>
          <a:xfrm>
            <a:off x="2940435" y="1695157"/>
            <a:ext cx="5746365" cy="2855742"/>
          </a:xfrm>
          <a:prstGeom prst="rect">
            <a:avLst/>
          </a:prstGeom>
        </p:spPr>
      </p:pic>
      <p:sp>
        <p:nvSpPr>
          <p:cNvPr id="8" name="CaixaDeTexto 7">
            <a:extLst>
              <a:ext uri="{FF2B5EF4-FFF2-40B4-BE49-F238E27FC236}">
                <a16:creationId xmlns:a16="http://schemas.microsoft.com/office/drawing/2014/main" id="{0ADBDF5F-C191-44D9-A1C2-7BAB2B1AF87A}"/>
              </a:ext>
            </a:extLst>
          </p:cNvPr>
          <p:cNvSpPr txBox="1"/>
          <p:nvPr/>
        </p:nvSpPr>
        <p:spPr>
          <a:xfrm>
            <a:off x="3833445" y="1733482"/>
            <a:ext cx="738554" cy="230832"/>
          </a:xfrm>
          <a:prstGeom prst="rect">
            <a:avLst/>
          </a:prstGeom>
          <a:noFill/>
        </p:spPr>
        <p:txBody>
          <a:bodyPr wrap="square" rtlCol="0">
            <a:spAutoFit/>
          </a:bodyPr>
          <a:lstStyle/>
          <a:p>
            <a:pPr algn="ctr"/>
            <a:r>
              <a:rPr lang="pt-PT" sz="900" dirty="0"/>
              <a:t>13232</a:t>
            </a:r>
          </a:p>
        </p:txBody>
      </p:sp>
      <p:sp>
        <p:nvSpPr>
          <p:cNvPr id="9" name="CaixaDeTexto 8">
            <a:extLst>
              <a:ext uri="{FF2B5EF4-FFF2-40B4-BE49-F238E27FC236}">
                <a16:creationId xmlns:a16="http://schemas.microsoft.com/office/drawing/2014/main" id="{2FA6F3E4-9D2A-4B89-B1B7-BD728330CA50}"/>
              </a:ext>
            </a:extLst>
          </p:cNvPr>
          <p:cNvSpPr txBox="1"/>
          <p:nvPr/>
        </p:nvSpPr>
        <p:spPr>
          <a:xfrm>
            <a:off x="3833445" y="4335433"/>
            <a:ext cx="738554" cy="230832"/>
          </a:xfrm>
          <a:prstGeom prst="rect">
            <a:avLst/>
          </a:prstGeom>
          <a:noFill/>
        </p:spPr>
        <p:txBody>
          <a:bodyPr wrap="square" rtlCol="0">
            <a:spAutoFit/>
          </a:bodyPr>
          <a:lstStyle/>
          <a:p>
            <a:pPr algn="ctr"/>
            <a:r>
              <a:rPr lang="pt-PT" sz="900" dirty="0"/>
              <a:t>107</a:t>
            </a:r>
          </a:p>
        </p:txBody>
      </p:sp>
      <p:sp>
        <p:nvSpPr>
          <p:cNvPr id="10" name="CaixaDeTexto 9">
            <a:extLst>
              <a:ext uri="{FF2B5EF4-FFF2-40B4-BE49-F238E27FC236}">
                <a16:creationId xmlns:a16="http://schemas.microsoft.com/office/drawing/2014/main" id="{CCA4A172-2C9E-4533-94A9-EBFCB573935B}"/>
              </a:ext>
            </a:extLst>
          </p:cNvPr>
          <p:cNvSpPr txBox="1"/>
          <p:nvPr/>
        </p:nvSpPr>
        <p:spPr>
          <a:xfrm>
            <a:off x="5099538" y="3882683"/>
            <a:ext cx="597877" cy="230832"/>
          </a:xfrm>
          <a:prstGeom prst="rect">
            <a:avLst/>
          </a:prstGeom>
          <a:noFill/>
        </p:spPr>
        <p:txBody>
          <a:bodyPr wrap="square" rtlCol="0">
            <a:spAutoFit/>
          </a:bodyPr>
          <a:lstStyle/>
          <a:p>
            <a:pPr algn="ctr"/>
            <a:r>
              <a:rPr lang="pt-PT" sz="900" dirty="0"/>
              <a:t>1363</a:t>
            </a:r>
          </a:p>
        </p:txBody>
      </p:sp>
      <p:sp>
        <p:nvSpPr>
          <p:cNvPr id="11" name="CaixaDeTexto 10">
            <a:extLst>
              <a:ext uri="{FF2B5EF4-FFF2-40B4-BE49-F238E27FC236}">
                <a16:creationId xmlns:a16="http://schemas.microsoft.com/office/drawing/2014/main" id="{0B59B722-E48C-4DB5-B9D8-1DC8E21C24AE}"/>
              </a:ext>
            </a:extLst>
          </p:cNvPr>
          <p:cNvSpPr txBox="1"/>
          <p:nvPr/>
        </p:nvSpPr>
        <p:spPr>
          <a:xfrm>
            <a:off x="5183944" y="4335433"/>
            <a:ext cx="513470" cy="230832"/>
          </a:xfrm>
          <a:prstGeom prst="rect">
            <a:avLst/>
          </a:prstGeom>
          <a:noFill/>
        </p:spPr>
        <p:txBody>
          <a:bodyPr wrap="square" rtlCol="0">
            <a:spAutoFit/>
          </a:bodyPr>
          <a:lstStyle/>
          <a:p>
            <a:pPr algn="ctr"/>
            <a:r>
              <a:rPr lang="pt-PT" sz="900" dirty="0"/>
              <a:t>61</a:t>
            </a:r>
          </a:p>
        </p:txBody>
      </p:sp>
      <p:sp>
        <p:nvSpPr>
          <p:cNvPr id="12" name="CaixaDeTexto 11">
            <a:extLst>
              <a:ext uri="{FF2B5EF4-FFF2-40B4-BE49-F238E27FC236}">
                <a16:creationId xmlns:a16="http://schemas.microsoft.com/office/drawing/2014/main" id="{C03717BD-6E7C-49AE-84D1-4A88162681FF}"/>
              </a:ext>
            </a:extLst>
          </p:cNvPr>
          <p:cNvSpPr txBox="1"/>
          <p:nvPr/>
        </p:nvSpPr>
        <p:spPr>
          <a:xfrm>
            <a:off x="6400800" y="3932651"/>
            <a:ext cx="597877" cy="230832"/>
          </a:xfrm>
          <a:prstGeom prst="rect">
            <a:avLst/>
          </a:prstGeom>
          <a:noFill/>
        </p:spPr>
        <p:txBody>
          <a:bodyPr wrap="square" rtlCol="0">
            <a:spAutoFit/>
          </a:bodyPr>
          <a:lstStyle/>
          <a:p>
            <a:pPr algn="ctr"/>
            <a:r>
              <a:rPr lang="pt-PT" sz="900" dirty="0"/>
              <a:t>759</a:t>
            </a:r>
          </a:p>
        </p:txBody>
      </p:sp>
      <p:sp>
        <p:nvSpPr>
          <p:cNvPr id="13" name="CaixaDeTexto 12">
            <a:extLst>
              <a:ext uri="{FF2B5EF4-FFF2-40B4-BE49-F238E27FC236}">
                <a16:creationId xmlns:a16="http://schemas.microsoft.com/office/drawing/2014/main" id="{EFA6DA17-58A6-4879-A505-FAE251A80C5D}"/>
              </a:ext>
            </a:extLst>
          </p:cNvPr>
          <p:cNvSpPr txBox="1"/>
          <p:nvPr/>
        </p:nvSpPr>
        <p:spPr>
          <a:xfrm>
            <a:off x="6457071" y="4335433"/>
            <a:ext cx="513470" cy="230832"/>
          </a:xfrm>
          <a:prstGeom prst="rect">
            <a:avLst/>
          </a:prstGeom>
          <a:noFill/>
        </p:spPr>
        <p:txBody>
          <a:bodyPr wrap="square" rtlCol="0">
            <a:spAutoFit/>
          </a:bodyPr>
          <a:lstStyle/>
          <a:p>
            <a:pPr algn="ctr"/>
            <a:r>
              <a:rPr lang="pt-PT" sz="900" dirty="0"/>
              <a:t>7</a:t>
            </a:r>
          </a:p>
        </p:txBody>
      </p:sp>
      <p:sp>
        <p:nvSpPr>
          <p:cNvPr id="14" name="CaixaDeTexto 13">
            <a:extLst>
              <a:ext uri="{FF2B5EF4-FFF2-40B4-BE49-F238E27FC236}">
                <a16:creationId xmlns:a16="http://schemas.microsoft.com/office/drawing/2014/main" id="{72D89EE1-CD95-4F40-8DB0-6052D8825B90}"/>
              </a:ext>
            </a:extLst>
          </p:cNvPr>
          <p:cNvSpPr txBox="1"/>
          <p:nvPr/>
        </p:nvSpPr>
        <p:spPr>
          <a:xfrm>
            <a:off x="7687994" y="4011531"/>
            <a:ext cx="520505" cy="230832"/>
          </a:xfrm>
          <a:prstGeom prst="rect">
            <a:avLst/>
          </a:prstGeom>
          <a:noFill/>
        </p:spPr>
        <p:txBody>
          <a:bodyPr wrap="square" rtlCol="0">
            <a:spAutoFit/>
          </a:bodyPr>
          <a:lstStyle/>
          <a:p>
            <a:pPr algn="ctr"/>
            <a:r>
              <a:rPr lang="pt-PT" sz="900" dirty="0"/>
              <a:t>271</a:t>
            </a:r>
          </a:p>
        </p:txBody>
      </p:sp>
      <p:sp>
        <p:nvSpPr>
          <p:cNvPr id="15" name="CaixaDeTexto 14">
            <a:extLst>
              <a:ext uri="{FF2B5EF4-FFF2-40B4-BE49-F238E27FC236}">
                <a16:creationId xmlns:a16="http://schemas.microsoft.com/office/drawing/2014/main" id="{01009909-DA43-4475-BBCF-6AC0052D3C2D}"/>
              </a:ext>
            </a:extLst>
          </p:cNvPr>
          <p:cNvSpPr txBox="1"/>
          <p:nvPr/>
        </p:nvSpPr>
        <p:spPr>
          <a:xfrm>
            <a:off x="7774400" y="4330274"/>
            <a:ext cx="443133" cy="230832"/>
          </a:xfrm>
          <a:prstGeom prst="rect">
            <a:avLst/>
          </a:prstGeom>
          <a:noFill/>
        </p:spPr>
        <p:txBody>
          <a:bodyPr wrap="square" rtlCol="0">
            <a:spAutoFit/>
          </a:bodyPr>
          <a:lstStyle/>
          <a:p>
            <a:pPr algn="ctr"/>
            <a:r>
              <a:rPr lang="pt-PT" sz="900" dirty="0"/>
              <a:t>9</a:t>
            </a:r>
          </a:p>
        </p:txBody>
      </p:sp>
    </p:spTree>
    <p:extLst>
      <p:ext uri="{BB962C8B-B14F-4D97-AF65-F5344CB8AC3E}">
        <p14:creationId xmlns:p14="http://schemas.microsoft.com/office/powerpoint/2010/main" val="3218174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DIFUSÃO DE INFORMAÇÃO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41</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50" b="1" dirty="0">
                <a:solidFill>
                  <a:schemeClr val="bg1"/>
                </a:solidFill>
                <a:latin typeface="Calibri" pitchFamily="34" charset="0"/>
              </a:rPr>
              <a:t>NOS TERMOS DA AL. C) DO Nº 1, DO </a:t>
            </a:r>
            <a:r>
              <a:rPr lang="pt-PT" sz="1050" b="1" dirty="0" err="1">
                <a:solidFill>
                  <a:schemeClr val="bg1"/>
                </a:solidFill>
                <a:latin typeface="Calibri" pitchFamily="34" charset="0"/>
              </a:rPr>
              <a:t>ART.º</a:t>
            </a:r>
            <a:r>
              <a:rPr lang="pt-PT" sz="1050" b="1" dirty="0">
                <a:solidFill>
                  <a:schemeClr val="bg1"/>
                </a:solidFill>
                <a:latin typeface="Calibri" pitchFamily="34" charset="0"/>
              </a:rPr>
              <a:t> 82.º DA LEI BC/FT, COMPETE À UIF DIFUNDIR, NO PLANO NACIONAL, INFORMAÇÃO RELACIONADA COM AS ANÁLISES EFETUADAS E OS RESPETIVOS RESULTADOS, BEM COMO QUALQUER OUTRA INFORMAÇÃO RELEVANTE. </a:t>
            </a:r>
            <a:endParaRPr lang="pt-PT" sz="1050" b="1" dirty="0">
              <a:solidFill>
                <a:srgbClr val="FFFFFF"/>
              </a:solidFill>
            </a:endParaRPr>
          </a:p>
        </p:txBody>
      </p:sp>
      <p:pic>
        <p:nvPicPr>
          <p:cNvPr id="6" name="Imagem 5">
            <a:extLst>
              <a:ext uri="{FF2B5EF4-FFF2-40B4-BE49-F238E27FC236}">
                <a16:creationId xmlns:a16="http://schemas.microsoft.com/office/drawing/2014/main" id="{67AE1918-5771-4830-8F85-CDA25E59B04F}"/>
              </a:ext>
            </a:extLst>
          </p:cNvPr>
          <p:cNvPicPr>
            <a:picLocks noChangeAspect="1"/>
          </p:cNvPicPr>
          <p:nvPr/>
        </p:nvPicPr>
        <p:blipFill>
          <a:blip r:embed="rId2"/>
          <a:stretch>
            <a:fillRect/>
          </a:stretch>
        </p:blipFill>
        <p:spPr>
          <a:xfrm>
            <a:off x="3088888" y="1449658"/>
            <a:ext cx="5796241" cy="3001191"/>
          </a:xfrm>
          <a:prstGeom prst="rect">
            <a:avLst/>
          </a:prstGeom>
        </p:spPr>
      </p:pic>
      <p:sp>
        <p:nvSpPr>
          <p:cNvPr id="9" name="CaixaDeTexto 8">
            <a:extLst>
              <a:ext uri="{FF2B5EF4-FFF2-40B4-BE49-F238E27FC236}">
                <a16:creationId xmlns:a16="http://schemas.microsoft.com/office/drawing/2014/main" id="{70F34084-D4FF-498D-B430-7F08EC15DAEE}"/>
              </a:ext>
            </a:extLst>
          </p:cNvPr>
          <p:cNvSpPr txBox="1"/>
          <p:nvPr/>
        </p:nvSpPr>
        <p:spPr>
          <a:xfrm>
            <a:off x="3920083" y="1573093"/>
            <a:ext cx="696351" cy="230832"/>
          </a:xfrm>
          <a:prstGeom prst="rect">
            <a:avLst/>
          </a:prstGeom>
          <a:noFill/>
        </p:spPr>
        <p:txBody>
          <a:bodyPr wrap="square" rtlCol="0">
            <a:spAutoFit/>
          </a:bodyPr>
          <a:lstStyle/>
          <a:p>
            <a:pPr algn="ctr"/>
            <a:r>
              <a:rPr lang="pt-PT" sz="900" dirty="0"/>
              <a:t>1884</a:t>
            </a:r>
          </a:p>
        </p:txBody>
      </p:sp>
      <p:sp>
        <p:nvSpPr>
          <p:cNvPr id="10" name="CaixaDeTexto 9">
            <a:extLst>
              <a:ext uri="{FF2B5EF4-FFF2-40B4-BE49-F238E27FC236}">
                <a16:creationId xmlns:a16="http://schemas.microsoft.com/office/drawing/2014/main" id="{078FA939-2962-4026-98CF-E110E2C0E93F}"/>
              </a:ext>
            </a:extLst>
          </p:cNvPr>
          <p:cNvSpPr txBox="1"/>
          <p:nvPr/>
        </p:nvSpPr>
        <p:spPr>
          <a:xfrm>
            <a:off x="5390414" y="3913821"/>
            <a:ext cx="337624" cy="230832"/>
          </a:xfrm>
          <a:prstGeom prst="rect">
            <a:avLst/>
          </a:prstGeom>
          <a:noFill/>
        </p:spPr>
        <p:txBody>
          <a:bodyPr wrap="square" rtlCol="0">
            <a:spAutoFit/>
          </a:bodyPr>
          <a:lstStyle/>
          <a:p>
            <a:pPr algn="ctr"/>
            <a:r>
              <a:rPr lang="pt-PT" sz="900" dirty="0"/>
              <a:t>2</a:t>
            </a:r>
          </a:p>
        </p:txBody>
      </p:sp>
      <p:sp>
        <p:nvSpPr>
          <p:cNvPr id="11" name="CaixaDeTexto 10">
            <a:extLst>
              <a:ext uri="{FF2B5EF4-FFF2-40B4-BE49-F238E27FC236}">
                <a16:creationId xmlns:a16="http://schemas.microsoft.com/office/drawing/2014/main" id="{D7D2DB1B-0141-475D-BA0B-ED9A0457CF45}"/>
              </a:ext>
            </a:extLst>
          </p:cNvPr>
          <p:cNvSpPr txBox="1"/>
          <p:nvPr/>
        </p:nvSpPr>
        <p:spPr>
          <a:xfrm>
            <a:off x="6448349" y="3723006"/>
            <a:ext cx="724486" cy="230832"/>
          </a:xfrm>
          <a:prstGeom prst="rect">
            <a:avLst/>
          </a:prstGeom>
          <a:noFill/>
        </p:spPr>
        <p:txBody>
          <a:bodyPr wrap="square" rtlCol="0">
            <a:spAutoFit/>
          </a:bodyPr>
          <a:lstStyle/>
          <a:p>
            <a:pPr algn="ctr"/>
            <a:r>
              <a:rPr lang="pt-PT" sz="900" dirty="0"/>
              <a:t>173</a:t>
            </a:r>
          </a:p>
        </p:txBody>
      </p:sp>
      <p:sp>
        <p:nvSpPr>
          <p:cNvPr id="7" name="CaixaDeTexto 6">
            <a:extLst>
              <a:ext uri="{FF2B5EF4-FFF2-40B4-BE49-F238E27FC236}">
                <a16:creationId xmlns:a16="http://schemas.microsoft.com/office/drawing/2014/main" id="{B0211C22-A4A0-4ABB-AEB8-31F8D2F71E71}"/>
              </a:ext>
            </a:extLst>
          </p:cNvPr>
          <p:cNvSpPr txBox="1"/>
          <p:nvPr/>
        </p:nvSpPr>
        <p:spPr>
          <a:xfrm>
            <a:off x="7767510" y="3838422"/>
            <a:ext cx="624468" cy="230832"/>
          </a:xfrm>
          <a:prstGeom prst="rect">
            <a:avLst/>
          </a:prstGeom>
          <a:noFill/>
        </p:spPr>
        <p:txBody>
          <a:bodyPr wrap="square" rtlCol="0">
            <a:spAutoFit/>
          </a:bodyPr>
          <a:lstStyle/>
          <a:p>
            <a:pPr algn="ctr"/>
            <a:r>
              <a:rPr lang="pt-PT" sz="900" dirty="0"/>
              <a:t>104</a:t>
            </a:r>
          </a:p>
        </p:txBody>
      </p:sp>
    </p:spTree>
    <p:extLst>
      <p:ext uri="{BB962C8B-B14F-4D97-AF65-F5344CB8AC3E}">
        <p14:creationId xmlns:p14="http://schemas.microsoft.com/office/powerpoint/2010/main" val="142324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DIFUSÃO DE INFORMAÇÃO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42</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latin typeface="Calibri" pitchFamily="34" charset="0"/>
              </a:rPr>
              <a:t>NOS TERMOS DA AL. C) DO Nº 1, DO </a:t>
            </a:r>
            <a:r>
              <a:rPr lang="pt-PT" sz="1000" b="1" dirty="0" err="1">
                <a:solidFill>
                  <a:schemeClr val="bg1"/>
                </a:solidFill>
                <a:latin typeface="Calibri" pitchFamily="34" charset="0"/>
              </a:rPr>
              <a:t>ART.º</a:t>
            </a:r>
            <a:r>
              <a:rPr lang="pt-PT" sz="1000" b="1" dirty="0">
                <a:solidFill>
                  <a:schemeClr val="bg1"/>
                </a:solidFill>
                <a:latin typeface="Calibri" pitchFamily="34" charset="0"/>
              </a:rPr>
              <a:t> 82.º DA LEI BC/FT, COMPETE À UIF DIFUNDIR, NO PLANO NACIONAL, INFORMAÇÃO RELACIONADA COM AS ANÁLISES EFETUADAS E OS RESPETIVOS RESULTADOS, BEM COMO QUALQUER OUTRA INFORMAÇÃO RELEVANTE. </a:t>
            </a:r>
            <a:endParaRPr lang="pt-PT" sz="1000" b="1" dirty="0">
              <a:solidFill>
                <a:srgbClr val="FFFFFF"/>
              </a:solidFill>
            </a:endParaRPr>
          </a:p>
        </p:txBody>
      </p:sp>
      <p:sp>
        <p:nvSpPr>
          <p:cNvPr id="9" name="CaixaDeTexto 8">
            <a:extLst>
              <a:ext uri="{FF2B5EF4-FFF2-40B4-BE49-F238E27FC236}">
                <a16:creationId xmlns:a16="http://schemas.microsoft.com/office/drawing/2014/main" id="{02F1A9E3-5A62-4961-93E9-A0151E4C6FB2}"/>
              </a:ext>
            </a:extLst>
          </p:cNvPr>
          <p:cNvSpPr txBox="1"/>
          <p:nvPr/>
        </p:nvSpPr>
        <p:spPr>
          <a:xfrm>
            <a:off x="3288286" y="1210849"/>
            <a:ext cx="5372100" cy="794385"/>
          </a:xfrm>
          <a:prstGeom prst="rect">
            <a:avLst/>
          </a:prstGeom>
          <a:noFill/>
        </p:spPr>
        <p:txBody>
          <a:bodyPr wrap="square">
            <a:spAutoFit/>
          </a:bodyPr>
          <a:lstStyle/>
          <a:p>
            <a:pPr marL="0" marR="0" lvl="0" indent="0" algn="ctr" defTabSz="457148" rtl="0" eaLnBrk="1" fontAlgn="auto" latinLnBrk="0" hangingPunct="1">
              <a:lnSpc>
                <a:spcPct val="150000"/>
              </a:lnSpc>
              <a:spcBef>
                <a:spcPts val="0"/>
              </a:spcBef>
              <a:spcAft>
                <a:spcPts val="0"/>
              </a:spcAft>
              <a:buClrTx/>
              <a:buSzTx/>
              <a:buFontTx/>
              <a:buNone/>
              <a:tabLst/>
              <a:defRPr/>
            </a:pPr>
            <a:r>
              <a:rPr kumimoji="0" lang="pt-PT" sz="1050" b="0" i="0" u="none" strike="noStrike" kern="1200" cap="none" spc="0" normalizeH="0" baseline="0" noProof="0" dirty="0">
                <a:ln>
                  <a:noFill/>
                </a:ln>
                <a:effectLst/>
                <a:uLnTx/>
                <a:uFillTx/>
                <a:latin typeface="Calibri"/>
                <a:ea typeface="+mn-ea"/>
                <a:cs typeface="+mn-cs"/>
              </a:rPr>
              <a:t>DIFUSÃO INTERNACIONAL</a:t>
            </a:r>
          </a:p>
          <a:p>
            <a:pPr marL="0" marR="0" lvl="0" indent="0" algn="just" defTabSz="457148" rtl="0" eaLnBrk="1" fontAlgn="auto" latinLnBrk="0" hangingPunct="1">
              <a:lnSpc>
                <a:spcPct val="150000"/>
              </a:lnSpc>
              <a:spcBef>
                <a:spcPts val="0"/>
              </a:spcBef>
              <a:spcAft>
                <a:spcPts val="0"/>
              </a:spcAft>
              <a:buClrTx/>
              <a:buSzTx/>
              <a:buFontTx/>
              <a:buNone/>
              <a:tabLst/>
              <a:defRPr/>
            </a:pPr>
            <a:r>
              <a:rPr kumimoji="0" lang="pt-PT" sz="1050" b="0" i="0" u="none" strike="noStrike" kern="1200" cap="none" spc="0" normalizeH="0" baseline="0" noProof="0" dirty="0">
                <a:ln>
                  <a:noFill/>
                </a:ln>
                <a:effectLst/>
                <a:uLnTx/>
                <a:uFillTx/>
                <a:latin typeface="Calibri"/>
                <a:ea typeface="+mn-ea"/>
                <a:cs typeface="+mn-cs"/>
              </a:rPr>
              <a:t>A UIF difundiu um total 760 relatórios quer através do  </a:t>
            </a:r>
            <a:r>
              <a:rPr kumimoji="0" lang="pt-PT" sz="1050" b="0" i="0" u="none" strike="noStrike" kern="1200" cap="none" spc="0" normalizeH="0" baseline="0" noProof="0" dirty="0" err="1">
                <a:ln>
                  <a:noFill/>
                </a:ln>
                <a:effectLst/>
                <a:uLnTx/>
                <a:uFillTx/>
                <a:latin typeface="Calibri"/>
                <a:ea typeface="+mn-ea"/>
                <a:cs typeface="+mn-cs"/>
              </a:rPr>
              <a:t>Egmont</a:t>
            </a:r>
            <a:r>
              <a:rPr kumimoji="0" lang="pt-PT" sz="1050" b="0" i="0" u="none" strike="noStrike" kern="1200" cap="none" spc="0" normalizeH="0" baseline="0" noProof="0" dirty="0">
                <a:ln>
                  <a:noFill/>
                </a:ln>
                <a:effectLst/>
                <a:uLnTx/>
                <a:uFillTx/>
                <a:latin typeface="Calibri"/>
                <a:ea typeface="+mn-ea"/>
                <a:cs typeface="+mn-cs"/>
              </a:rPr>
              <a:t> </a:t>
            </a:r>
            <a:r>
              <a:rPr kumimoji="0" lang="pt-PT" sz="1050" b="0" i="0" u="none" strike="noStrike" kern="1200" cap="none" spc="0" normalizeH="0" baseline="0" noProof="0" dirty="0" err="1">
                <a:ln>
                  <a:noFill/>
                </a:ln>
                <a:effectLst/>
                <a:uLnTx/>
                <a:uFillTx/>
                <a:latin typeface="Calibri"/>
                <a:ea typeface="+mn-ea"/>
                <a:cs typeface="+mn-cs"/>
              </a:rPr>
              <a:t>Group</a:t>
            </a:r>
            <a:r>
              <a:rPr kumimoji="0" lang="pt-PT" sz="1050" b="0" i="0" u="none" strike="noStrike" kern="1200" cap="none" spc="0" normalizeH="0" baseline="0" noProof="0" dirty="0">
                <a:ln>
                  <a:noFill/>
                </a:ln>
                <a:effectLst/>
                <a:uLnTx/>
                <a:uFillTx/>
                <a:latin typeface="Calibri"/>
                <a:ea typeface="+mn-ea"/>
                <a:cs typeface="+mn-cs"/>
              </a:rPr>
              <a:t> (71 congéneres), quer através da FIU.NET (27 congéneres)</a:t>
            </a:r>
            <a:r>
              <a:rPr lang="pt-PT" sz="1050" dirty="0">
                <a:latin typeface="Calibri"/>
              </a:rPr>
              <a:t>.</a:t>
            </a:r>
            <a:endParaRPr kumimoji="0" lang="pt-PT" sz="1050" b="0" i="0" u="none" strike="noStrike" kern="1200" cap="none" spc="0" normalizeH="0" baseline="0" noProof="0" dirty="0">
              <a:ln>
                <a:noFill/>
              </a:ln>
              <a:effectLst/>
              <a:uLnTx/>
              <a:uFillTx/>
              <a:latin typeface="Calibri"/>
              <a:ea typeface="+mn-ea"/>
              <a:cs typeface="+mn-cs"/>
            </a:endParaRPr>
          </a:p>
        </p:txBody>
      </p:sp>
      <p:pic>
        <p:nvPicPr>
          <p:cNvPr id="3" name="Imagem 2">
            <a:extLst>
              <a:ext uri="{FF2B5EF4-FFF2-40B4-BE49-F238E27FC236}">
                <a16:creationId xmlns:a16="http://schemas.microsoft.com/office/drawing/2014/main" id="{C3BF27F1-2E00-4994-95AF-040AC46D3AE0}"/>
              </a:ext>
            </a:extLst>
          </p:cNvPr>
          <p:cNvPicPr>
            <a:picLocks noChangeAspect="1"/>
          </p:cNvPicPr>
          <p:nvPr/>
        </p:nvPicPr>
        <p:blipFill>
          <a:blip r:embed="rId2"/>
          <a:stretch>
            <a:fillRect/>
          </a:stretch>
        </p:blipFill>
        <p:spPr>
          <a:xfrm>
            <a:off x="3228535" y="2154471"/>
            <a:ext cx="5491602" cy="2431597"/>
          </a:xfrm>
          <a:prstGeom prst="rect">
            <a:avLst/>
          </a:prstGeom>
        </p:spPr>
      </p:pic>
      <p:sp>
        <p:nvSpPr>
          <p:cNvPr id="6" name="CaixaDeTexto 5">
            <a:extLst>
              <a:ext uri="{FF2B5EF4-FFF2-40B4-BE49-F238E27FC236}">
                <a16:creationId xmlns:a16="http://schemas.microsoft.com/office/drawing/2014/main" id="{0D6129F9-1EA8-4FF5-B9FB-8F27948161A1}"/>
              </a:ext>
            </a:extLst>
          </p:cNvPr>
          <p:cNvSpPr txBox="1"/>
          <p:nvPr/>
        </p:nvSpPr>
        <p:spPr>
          <a:xfrm>
            <a:off x="4431323" y="3369212"/>
            <a:ext cx="858129" cy="230832"/>
          </a:xfrm>
          <a:prstGeom prst="rect">
            <a:avLst/>
          </a:prstGeom>
          <a:noFill/>
        </p:spPr>
        <p:txBody>
          <a:bodyPr wrap="square" rtlCol="0">
            <a:spAutoFit/>
          </a:bodyPr>
          <a:lstStyle/>
          <a:p>
            <a:pPr algn="ctr"/>
            <a:r>
              <a:rPr lang="pt-PT" sz="900" dirty="0"/>
              <a:t>223</a:t>
            </a:r>
          </a:p>
        </p:txBody>
      </p:sp>
      <p:sp>
        <p:nvSpPr>
          <p:cNvPr id="7" name="CaixaDeTexto 6">
            <a:extLst>
              <a:ext uri="{FF2B5EF4-FFF2-40B4-BE49-F238E27FC236}">
                <a16:creationId xmlns:a16="http://schemas.microsoft.com/office/drawing/2014/main" id="{681A3C44-89FE-470A-B09E-7E19FA098278}"/>
              </a:ext>
            </a:extLst>
          </p:cNvPr>
          <p:cNvSpPr txBox="1"/>
          <p:nvPr/>
        </p:nvSpPr>
        <p:spPr>
          <a:xfrm>
            <a:off x="7090117" y="2205754"/>
            <a:ext cx="661181" cy="230832"/>
          </a:xfrm>
          <a:prstGeom prst="rect">
            <a:avLst/>
          </a:prstGeom>
          <a:noFill/>
        </p:spPr>
        <p:txBody>
          <a:bodyPr wrap="square" rtlCol="0">
            <a:spAutoFit/>
          </a:bodyPr>
          <a:lstStyle/>
          <a:p>
            <a:pPr algn="ctr"/>
            <a:r>
              <a:rPr lang="pt-PT" sz="900" dirty="0"/>
              <a:t>537</a:t>
            </a:r>
          </a:p>
        </p:txBody>
      </p:sp>
    </p:spTree>
    <p:extLst>
      <p:ext uri="{BB962C8B-B14F-4D97-AF65-F5344CB8AC3E}">
        <p14:creationId xmlns:p14="http://schemas.microsoft.com/office/powerpoint/2010/main" val="2786874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6" name="TextBox 5"/>
          <p:cNvSpPr txBox="1"/>
          <p:nvPr/>
        </p:nvSpPr>
        <p:spPr>
          <a:xfrm>
            <a:off x="2952000" y="1447318"/>
            <a:ext cx="6192000" cy="2580408"/>
          </a:xfrm>
          <a:prstGeom prst="rect">
            <a:avLst/>
          </a:prstGeom>
          <a:noFill/>
        </p:spPr>
        <p:txBody>
          <a:bodyPr wrap="square" lIns="359959" tIns="89990" rIns="359959" bIns="89990" rtlCol="0">
            <a:spAutoFit/>
          </a:bodyPr>
          <a:lstStyle/>
          <a:p>
            <a:pPr algn="just">
              <a:lnSpc>
                <a:spcPct val="150000"/>
              </a:lnSpc>
            </a:pPr>
            <a:r>
              <a:rPr lang="pt-PT" sz="1050" dirty="0"/>
              <a:t>A Unidade de Informação Financeira (UIF) tem colaborado ativamente com diversas entidades obrigadas, através da partilha de informação sobre novas tendências, padrões e riscos identificados.</a:t>
            </a:r>
          </a:p>
          <a:p>
            <a:pPr algn="just">
              <a:lnSpc>
                <a:spcPct val="150000"/>
              </a:lnSpc>
            </a:pPr>
            <a:r>
              <a:rPr lang="pt-PT" sz="1050" dirty="0"/>
              <a:t>Estas ações inserem-se no âmbito da cooperação contínua entre a UIF e as entidades obrigadas, tendo igualmente em consideração o dever destas de garantir a formação adequada dos seus colaboradores.</a:t>
            </a:r>
          </a:p>
          <a:p>
            <a:pPr algn="just">
              <a:lnSpc>
                <a:spcPct val="150000"/>
              </a:lnSpc>
            </a:pPr>
            <a:r>
              <a:rPr lang="pt-PT" sz="1050" dirty="0"/>
              <a:t>Paralelamente, a UIF participa de forma regular nas reuniões periódicas e quadrimestrais da Comissão de Coordenação das Políticas de Prevenção do Branqueamento de Capitais e do Financiamento do Terrorismo, bem como nas reuniões do respetivo Comité Executivo. Marca também presença nas reuniões semanais do Secretariado Técnico Permanente da referida Comissão, no Plenário do </a:t>
            </a:r>
            <a:r>
              <a:rPr lang="pt-PT" sz="1050" dirty="0" err="1"/>
              <a:t>Egmont</a:t>
            </a:r>
            <a:r>
              <a:rPr lang="pt-PT" sz="1050" dirty="0"/>
              <a:t> </a:t>
            </a:r>
            <a:r>
              <a:rPr lang="pt-PT" sz="1050" dirty="0" err="1"/>
              <a:t>Group</a:t>
            </a:r>
            <a:r>
              <a:rPr lang="pt-PT" sz="1050" dirty="0"/>
              <a:t> e no Plenário do GAFI.</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43</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latin typeface="Calibri" pitchFamily="34" charset="0"/>
              </a:rPr>
              <a:t>A UNIDADE DE INFORMAÇÃO FINANCEIRA COLABORA EM AÇÕES DE FORMAÇÃO E PARTICIPA EM DIVERSOS GRUPOS DE TRABALHO.</a:t>
            </a:r>
            <a:endParaRPr lang="pt-PT" sz="1000" b="1" dirty="0">
              <a:solidFill>
                <a:srgbClr val="FFFFFF"/>
              </a:solidFill>
            </a:endParaRPr>
          </a:p>
        </p:txBody>
      </p:sp>
    </p:spTree>
    <p:extLst>
      <p:ext uri="{BB962C8B-B14F-4D97-AF65-F5344CB8AC3E}">
        <p14:creationId xmlns:p14="http://schemas.microsoft.com/office/powerpoint/2010/main" val="2793261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6" name="TextBox 5"/>
          <p:cNvSpPr txBox="1"/>
          <p:nvPr/>
        </p:nvSpPr>
        <p:spPr>
          <a:xfrm>
            <a:off x="3070514" y="1418318"/>
            <a:ext cx="5853470" cy="3063296"/>
          </a:xfrm>
          <a:prstGeom prst="rect">
            <a:avLst/>
          </a:prstGeom>
          <a:noFill/>
        </p:spPr>
        <p:txBody>
          <a:bodyPr wrap="square" lIns="359959" tIns="89990" rIns="359959" bIns="89990" rtlCol="0">
            <a:spAutoFit/>
          </a:bodyPr>
          <a:lstStyle/>
          <a:p>
            <a:pPr algn="just">
              <a:lnSpc>
                <a:spcPct val="150000"/>
              </a:lnSpc>
              <a:defRPr/>
            </a:pPr>
            <a:r>
              <a:rPr lang="pt-PT" sz="1050" dirty="0"/>
              <a:t>A UIF também tem presença no plenário do Grupo de Ação Financeira (GAFI), e nas reuniões dos seus Grupos de Trabalho, na FIU.Net, entre outros, num total de 10 representações de ligação.</a:t>
            </a:r>
          </a:p>
          <a:p>
            <a:pPr algn="just">
              <a:lnSpc>
                <a:spcPct val="150000"/>
              </a:lnSpc>
              <a:defRPr/>
            </a:pPr>
            <a:endParaRPr lang="pt-PT" sz="1050" dirty="0"/>
          </a:p>
          <a:p>
            <a:pPr algn="just">
              <a:lnSpc>
                <a:spcPct val="150000"/>
              </a:lnSpc>
              <a:defRPr/>
            </a:pPr>
            <a:r>
              <a:rPr lang="pt-PT" sz="1050" dirty="0"/>
              <a:t>Participou igualmente em 30 reuniões, comités, grupos de trabalho, conferências, congressos e projetos de âmbito internacional.</a:t>
            </a:r>
          </a:p>
          <a:p>
            <a:pPr algn="just">
              <a:lnSpc>
                <a:spcPct val="150000"/>
              </a:lnSpc>
              <a:defRPr/>
            </a:pPr>
            <a:endParaRPr lang="pt-PT" sz="1050" dirty="0"/>
          </a:p>
          <a:p>
            <a:pPr algn="just">
              <a:lnSpc>
                <a:spcPct val="150000"/>
              </a:lnSpc>
              <a:defRPr/>
            </a:pPr>
            <a:r>
              <a:rPr lang="pt-PT" sz="1050" dirty="0"/>
              <a:t>Em parceria com o Instituto de Gestão e Administração Pública (IGAP) e o Instituto dos Mercados Públicos, do Imobiliário e da Construção, I.P. (IMPIC, I.P.), a UIF organizou e participou em mais um seminário de formação/esclarecimento relativamente ao BC/FT,  que contou com a participação de representantes do setor Imobiliário.</a:t>
            </a:r>
          </a:p>
          <a:p>
            <a:pPr algn="just">
              <a:defRPr/>
            </a:pPr>
            <a:endParaRPr lang="pt-PT" sz="700" dirty="0">
              <a:solidFill>
                <a:schemeClr val="accent1">
                  <a:lumMod val="50000"/>
                </a:schemeClr>
              </a:solidFill>
            </a:endParaRPr>
          </a:p>
          <a:p>
            <a:pPr algn="just">
              <a:defRPr/>
            </a:pPr>
            <a:endParaRPr lang="pt-PT" sz="700" dirty="0">
              <a:solidFill>
                <a:schemeClr val="accent1">
                  <a:lumMod val="50000"/>
                </a:schemeClr>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44</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latin typeface="Calibri" pitchFamily="34" charset="0"/>
              </a:rPr>
              <a:t>A UNIDADE DE INFORMAÇÃO FINANCEIRA COLABORA EM AÇÕES DE FORMAÇÃO E PARTICIPA EM DIVERSOS GRUPOS DE TRABALHO, ACERCA DAS POLITICAS DE PREVENÇÃO E COMBATE AO BRANQUEAMENTO, FINANCIAMENTO DO TERRORISMO.</a:t>
            </a:r>
            <a:endParaRPr lang="pt-PT" sz="1000" b="1" dirty="0">
              <a:solidFill>
                <a:srgbClr val="FFFFFF"/>
              </a:solidFill>
            </a:endParaRPr>
          </a:p>
        </p:txBody>
      </p:sp>
    </p:spTree>
    <p:extLst>
      <p:ext uri="{BB962C8B-B14F-4D97-AF65-F5344CB8AC3E}">
        <p14:creationId xmlns:p14="http://schemas.microsoft.com/office/powerpoint/2010/main" val="1071206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6" name="TextBox 5"/>
          <p:cNvSpPr txBox="1"/>
          <p:nvPr/>
        </p:nvSpPr>
        <p:spPr>
          <a:xfrm>
            <a:off x="3290836" y="1176364"/>
            <a:ext cx="5270360" cy="351015"/>
          </a:xfrm>
          <a:prstGeom prst="rect">
            <a:avLst/>
          </a:prstGeom>
          <a:solidFill>
            <a:srgbClr val="0070C0"/>
          </a:solidFill>
          <a:ln>
            <a:solidFill>
              <a:schemeClr val="tx2">
                <a:lumMod val="60000"/>
                <a:lumOff val="40000"/>
              </a:schemeClr>
            </a:solidFill>
          </a:ln>
        </p:spPr>
        <p:txBody>
          <a:bodyPr wrap="square" lIns="359959" tIns="89990" rIns="359959" bIns="89990" rtlCol="0">
            <a:spAutoFit/>
          </a:bodyPr>
          <a:lstStyle/>
          <a:p>
            <a:pPr algn="ctr">
              <a:defRPr/>
            </a:pPr>
            <a:r>
              <a:rPr lang="pt-PT" sz="1100" dirty="0"/>
              <a:t>INICIATIVAS DE FORMAÇÃO E SENSIBILIZAÇÃO CONDUZIDAS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45</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000" b="1" dirty="0">
                <a:solidFill>
                  <a:schemeClr val="bg1"/>
                </a:solidFill>
                <a:latin typeface="Calibri" pitchFamily="34" charset="0"/>
              </a:rPr>
              <a:t>A UNIDADE DE INFORMAÇÃO FINANCEIRA COLABORA EM AÇÕES DE FORMAÇÃO E PARTICIPA EM DIVERSOS GRUPOS DE TRABALHO, ACERCA DAS POLITICAS DE PREVENÇÃO E COMBATE AO BRANQUEAMENTO E AO  FINANCIAMENTO DO TERRORISMO.</a:t>
            </a:r>
            <a:endParaRPr lang="pt-PT" sz="1000" b="1" dirty="0">
              <a:solidFill>
                <a:srgbClr val="FFFFFF"/>
              </a:solidFill>
            </a:endParaRPr>
          </a:p>
        </p:txBody>
      </p:sp>
      <p:graphicFrame>
        <p:nvGraphicFramePr>
          <p:cNvPr id="3" name="Tabela 2">
            <a:extLst>
              <a:ext uri="{FF2B5EF4-FFF2-40B4-BE49-F238E27FC236}">
                <a16:creationId xmlns:a16="http://schemas.microsoft.com/office/drawing/2014/main" id="{CB936D5D-090B-4A92-BD73-CA4141986CAE}"/>
              </a:ext>
            </a:extLst>
          </p:cNvPr>
          <p:cNvGraphicFramePr>
            <a:graphicFrameLocks noGrp="1"/>
          </p:cNvGraphicFramePr>
          <p:nvPr>
            <p:extLst>
              <p:ext uri="{D42A27DB-BD31-4B8C-83A1-F6EECF244321}">
                <p14:modId xmlns:p14="http://schemas.microsoft.com/office/powerpoint/2010/main" val="1170812405"/>
              </p:ext>
            </p:extLst>
          </p:nvPr>
        </p:nvGraphicFramePr>
        <p:xfrm>
          <a:off x="3290836" y="1627833"/>
          <a:ext cx="5270360" cy="2621332"/>
        </p:xfrm>
        <a:graphic>
          <a:graphicData uri="http://schemas.openxmlformats.org/drawingml/2006/table">
            <a:tbl>
              <a:tblPr>
                <a:tableStyleId>{5C22544A-7EE6-4342-B048-85BDC9FD1C3A}</a:tableStyleId>
              </a:tblPr>
              <a:tblGrid>
                <a:gridCol w="1436718">
                  <a:extLst>
                    <a:ext uri="{9D8B030D-6E8A-4147-A177-3AD203B41FA5}">
                      <a16:colId xmlns:a16="http://schemas.microsoft.com/office/drawing/2014/main" val="2800667676"/>
                    </a:ext>
                  </a:extLst>
                </a:gridCol>
                <a:gridCol w="1941750">
                  <a:extLst>
                    <a:ext uri="{9D8B030D-6E8A-4147-A177-3AD203B41FA5}">
                      <a16:colId xmlns:a16="http://schemas.microsoft.com/office/drawing/2014/main" val="3127757252"/>
                    </a:ext>
                  </a:extLst>
                </a:gridCol>
                <a:gridCol w="1891892">
                  <a:extLst>
                    <a:ext uri="{9D8B030D-6E8A-4147-A177-3AD203B41FA5}">
                      <a16:colId xmlns:a16="http://schemas.microsoft.com/office/drawing/2014/main" val="1613205349"/>
                    </a:ext>
                  </a:extLst>
                </a:gridCol>
              </a:tblGrid>
              <a:tr h="413474">
                <a:tc>
                  <a:txBody>
                    <a:bodyPr/>
                    <a:lstStyle/>
                    <a:p>
                      <a:pPr algn="ctr" fontAlgn="ctr"/>
                      <a:r>
                        <a:rPr lang="pt-PT" sz="1050" u="none" strike="noStrike" dirty="0">
                          <a:effectLst/>
                        </a:rPr>
                        <a:t>AÇÕES DE FORMAÇÃO/ESCLARECIMENTO</a:t>
                      </a:r>
                      <a:endParaRPr lang="pt-PT" sz="1050" b="1" i="0" u="none" strike="noStrike" dirty="0">
                        <a:solidFill>
                          <a:srgbClr val="000000"/>
                        </a:solidFill>
                        <a:effectLst/>
                        <a:latin typeface="Calibri" panose="020F0502020204030204" pitchFamily="34" charset="0"/>
                      </a:endParaRPr>
                    </a:p>
                  </a:txBody>
                  <a:tcPr marL="6601" marR="6601" marT="6601" marB="0" anchor="ctr">
                    <a:solidFill>
                      <a:schemeClr val="tx2">
                        <a:lumMod val="60000"/>
                        <a:lumOff val="40000"/>
                      </a:schemeClr>
                    </a:solidFill>
                  </a:tcPr>
                </a:tc>
                <a:tc>
                  <a:txBody>
                    <a:bodyPr/>
                    <a:lstStyle/>
                    <a:p>
                      <a:pPr algn="ctr" fontAlgn="ctr"/>
                      <a:r>
                        <a:rPr lang="pt-PT" sz="1050" u="none" strike="noStrike" dirty="0">
                          <a:effectLst/>
                        </a:rPr>
                        <a:t>DENOMINAÇÃO DAS AÇÕES</a:t>
                      </a:r>
                      <a:endParaRPr lang="pt-PT" sz="1050" b="1" i="0" u="none" strike="noStrike" dirty="0">
                        <a:solidFill>
                          <a:srgbClr val="000000"/>
                        </a:solidFill>
                        <a:effectLst/>
                        <a:latin typeface="Calibri" panose="020F0502020204030204" pitchFamily="34" charset="0"/>
                      </a:endParaRPr>
                    </a:p>
                  </a:txBody>
                  <a:tcPr marL="6601" marR="6601" marT="6601" marB="0" anchor="ctr">
                    <a:solidFill>
                      <a:schemeClr val="tx2">
                        <a:lumMod val="60000"/>
                        <a:lumOff val="40000"/>
                      </a:schemeClr>
                    </a:solidFill>
                  </a:tcPr>
                </a:tc>
                <a:tc>
                  <a:txBody>
                    <a:bodyPr/>
                    <a:lstStyle/>
                    <a:p>
                      <a:pPr algn="ctr" fontAlgn="ctr"/>
                      <a:r>
                        <a:rPr lang="pt-PT" sz="1050" u="none" strike="noStrike" dirty="0">
                          <a:effectLst/>
                        </a:rPr>
                        <a:t>IDENTIFICAÇÃO DAS ENTIDADES DESTINATÁRIAS</a:t>
                      </a:r>
                      <a:endParaRPr lang="pt-PT" sz="1050" b="1" i="0" u="none" strike="noStrike" dirty="0">
                        <a:solidFill>
                          <a:srgbClr val="000000"/>
                        </a:solidFill>
                        <a:effectLst/>
                        <a:latin typeface="Calibri" panose="020F0502020204030204" pitchFamily="34" charset="0"/>
                      </a:endParaRPr>
                    </a:p>
                  </a:txBody>
                  <a:tcPr marL="6601" marR="6601" marT="6601" marB="0" anchor="ctr">
                    <a:solidFill>
                      <a:schemeClr val="tx2">
                        <a:lumMod val="60000"/>
                        <a:lumOff val="40000"/>
                      </a:schemeClr>
                    </a:solidFill>
                  </a:tcPr>
                </a:tc>
                <a:extLst>
                  <a:ext uri="{0D108BD9-81ED-4DB2-BD59-A6C34878D82A}">
                    <a16:rowId xmlns:a16="http://schemas.microsoft.com/office/drawing/2014/main" val="798664212"/>
                  </a:ext>
                </a:extLst>
              </a:tr>
              <a:tr h="417495">
                <a:tc>
                  <a:txBody>
                    <a:bodyPr/>
                    <a:lstStyle/>
                    <a:p>
                      <a:pPr algn="ctr" fontAlgn="ctr"/>
                      <a:r>
                        <a:rPr lang="pt-PT" sz="1050" u="none" strike="noStrike" dirty="0">
                          <a:effectLst/>
                        </a:rPr>
                        <a:t>Mentoria Magistrados Moçambique FT</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Mentoria para Magistrados Sobre Metodologias Investigação e Ação Penal FT</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Magistrados</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3418585339"/>
                  </a:ext>
                </a:extLst>
              </a:tr>
              <a:tr h="250592">
                <a:tc>
                  <a:txBody>
                    <a:bodyPr/>
                    <a:lstStyle/>
                    <a:p>
                      <a:pPr algn="ctr" fontAlgn="ctr"/>
                      <a:r>
                        <a:rPr lang="pt-PT" sz="1050" u="none" strike="noStrike" dirty="0">
                          <a:effectLst/>
                        </a:rPr>
                        <a:t>Formação </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Deveres de </a:t>
                      </a:r>
                      <a:r>
                        <a:rPr lang="pt-PT" sz="1050" u="none" strike="noStrike" dirty="0" err="1">
                          <a:effectLst/>
                        </a:rPr>
                        <a:t>Compliance</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IGCP</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3737071059"/>
                  </a:ext>
                </a:extLst>
              </a:tr>
              <a:tr h="250592">
                <a:tc>
                  <a:txBody>
                    <a:bodyPr/>
                    <a:lstStyle/>
                    <a:p>
                      <a:pPr algn="ctr" fontAlgn="ctr"/>
                      <a:r>
                        <a:rPr lang="pt-PT" sz="1050" u="none" strike="noStrike" dirty="0">
                          <a:effectLst/>
                        </a:rPr>
                        <a:t>Formação </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Deveres de </a:t>
                      </a:r>
                      <a:r>
                        <a:rPr lang="pt-PT" sz="1050" u="none" strike="noStrike" dirty="0" err="1">
                          <a:effectLst/>
                        </a:rPr>
                        <a:t>Compliance</a:t>
                      </a:r>
                      <a:r>
                        <a:rPr lang="pt-PT" sz="1050" u="none" strike="noStrike" dirty="0">
                          <a:effectLst/>
                        </a:rPr>
                        <a:t> e Casos Práticos</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ZURICH</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1717561841"/>
                  </a:ext>
                </a:extLst>
              </a:tr>
              <a:tr h="250592">
                <a:tc>
                  <a:txBody>
                    <a:bodyPr/>
                    <a:lstStyle/>
                    <a:p>
                      <a:pPr algn="ctr" fontAlgn="ctr"/>
                      <a:r>
                        <a:rPr lang="pt-PT" sz="1050" u="none" strike="noStrike" dirty="0">
                          <a:effectLst/>
                        </a:rPr>
                        <a:t>Formação </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a:effectLst/>
                        </a:rPr>
                        <a:t>Comunicação de operações suspeitas</a:t>
                      </a:r>
                      <a:endParaRPr lang="pt-PT" sz="1050" b="0"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IFB / Sociedades de Garantia Mútua</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620765349"/>
                  </a:ext>
                </a:extLst>
              </a:tr>
              <a:tr h="250592">
                <a:tc>
                  <a:txBody>
                    <a:bodyPr/>
                    <a:lstStyle/>
                    <a:p>
                      <a:pPr algn="ctr" fontAlgn="ctr"/>
                      <a:r>
                        <a:rPr lang="pt-PT" sz="1050" u="none" strike="noStrike" dirty="0">
                          <a:effectLst/>
                        </a:rPr>
                        <a:t>Formação </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a:effectLst/>
                        </a:rPr>
                        <a:t>Comunicação de operações suspeitas</a:t>
                      </a:r>
                      <a:endParaRPr lang="pt-PT" sz="1050" b="0"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IFB / Sociedades de Garantia Mútua</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3155528517"/>
                  </a:ext>
                </a:extLst>
              </a:tr>
              <a:tr h="417495">
                <a:tc>
                  <a:txBody>
                    <a:bodyPr/>
                    <a:lstStyle/>
                    <a:p>
                      <a:pPr algn="ctr" fontAlgn="ctr"/>
                      <a:r>
                        <a:rPr lang="pt-PT" sz="1050" u="none" strike="noStrike" dirty="0">
                          <a:effectLst/>
                        </a:rPr>
                        <a:t>Formação/Seminário</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Deveres Preventivos no Setor Imobiliário</a:t>
                      </a:r>
                      <a:endParaRPr lang="pt-PT" sz="1050" b="0"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pt-PT" sz="1050" u="none" strike="noStrike" dirty="0">
                          <a:effectLst/>
                        </a:rPr>
                        <a:t>Mediadores imobiliários e outros profissionais do imobiliário</a:t>
                      </a:r>
                      <a:endParaRPr lang="pt-PT" sz="1050" b="0" i="0" u="none" strike="noStrike" dirty="0">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4236415607"/>
                  </a:ext>
                </a:extLst>
              </a:tr>
            </a:tbl>
          </a:graphicData>
        </a:graphic>
      </p:graphicFrame>
    </p:spTree>
    <p:extLst>
      <p:ext uri="{BB962C8B-B14F-4D97-AF65-F5344CB8AC3E}">
        <p14:creationId xmlns:p14="http://schemas.microsoft.com/office/powerpoint/2010/main" val="2229808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6" name="TextBox 5"/>
          <p:cNvSpPr txBox="1"/>
          <p:nvPr/>
        </p:nvSpPr>
        <p:spPr>
          <a:xfrm>
            <a:off x="3070514" y="1263483"/>
            <a:ext cx="5853470" cy="701111"/>
          </a:xfrm>
          <a:prstGeom prst="rect">
            <a:avLst/>
          </a:prstGeom>
          <a:noFill/>
        </p:spPr>
        <p:txBody>
          <a:bodyPr wrap="square" lIns="359959" tIns="89990" rIns="359959" bIns="89990" rtlCol="0">
            <a:spAutoFit/>
          </a:bodyPr>
          <a:lstStyle/>
          <a:p>
            <a:pPr algn="just">
              <a:lnSpc>
                <a:spcPct val="150000"/>
              </a:lnSpc>
              <a:defRPr/>
            </a:pPr>
            <a:endParaRPr lang="pt-PT" sz="1050" dirty="0">
              <a:solidFill>
                <a:schemeClr val="accent1">
                  <a:lumMod val="50000"/>
                </a:schemeClr>
              </a:solidFill>
            </a:endParaRPr>
          </a:p>
          <a:p>
            <a:pPr algn="just">
              <a:defRPr/>
            </a:pPr>
            <a:endParaRPr lang="pt-PT" sz="900" dirty="0">
              <a:solidFill>
                <a:schemeClr val="accent1">
                  <a:lumMod val="50000"/>
                </a:schemeClr>
              </a:solidFill>
            </a:endParaRPr>
          </a:p>
          <a:p>
            <a:pPr algn="just">
              <a:defRPr/>
            </a:pPr>
            <a:endParaRPr lang="pt-PT" sz="900" dirty="0">
              <a:solidFill>
                <a:schemeClr val="accent1">
                  <a:lumMod val="50000"/>
                </a:schemeClr>
              </a:solidFill>
            </a:endParaRP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46</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latin typeface="Calibri" pitchFamily="34" charset="0"/>
              </a:rPr>
              <a:t>TIPOS DE PARTICIPAÇÕES E COLABORAÇÕES REALIZADAS PELA UIF.</a:t>
            </a:r>
            <a:endParaRPr lang="pt-PT" sz="1100" b="1" dirty="0">
              <a:solidFill>
                <a:srgbClr val="FFFFFF"/>
              </a:solidFill>
            </a:endParaRPr>
          </a:p>
        </p:txBody>
      </p:sp>
      <p:graphicFrame>
        <p:nvGraphicFramePr>
          <p:cNvPr id="2" name="Tabela 1">
            <a:extLst>
              <a:ext uri="{FF2B5EF4-FFF2-40B4-BE49-F238E27FC236}">
                <a16:creationId xmlns:a16="http://schemas.microsoft.com/office/drawing/2014/main" id="{B996E21A-88C0-4B81-8441-CE4FAC79543D}"/>
              </a:ext>
            </a:extLst>
          </p:cNvPr>
          <p:cNvGraphicFramePr>
            <a:graphicFrameLocks noGrp="1"/>
          </p:cNvGraphicFramePr>
          <p:nvPr>
            <p:extLst>
              <p:ext uri="{D42A27DB-BD31-4B8C-83A1-F6EECF244321}">
                <p14:modId xmlns:p14="http://schemas.microsoft.com/office/powerpoint/2010/main" val="865720479"/>
              </p:ext>
            </p:extLst>
          </p:nvPr>
        </p:nvGraphicFramePr>
        <p:xfrm>
          <a:off x="3184332" y="1318848"/>
          <a:ext cx="5475336" cy="3028069"/>
        </p:xfrm>
        <a:graphic>
          <a:graphicData uri="http://schemas.openxmlformats.org/drawingml/2006/table">
            <a:tbl>
              <a:tblPr>
                <a:tableStyleId>{5C22544A-7EE6-4342-B048-85BDC9FD1C3A}</a:tableStyleId>
              </a:tblPr>
              <a:tblGrid>
                <a:gridCol w="2485433">
                  <a:extLst>
                    <a:ext uri="{9D8B030D-6E8A-4147-A177-3AD203B41FA5}">
                      <a16:colId xmlns:a16="http://schemas.microsoft.com/office/drawing/2014/main" val="1621482339"/>
                    </a:ext>
                  </a:extLst>
                </a:gridCol>
                <a:gridCol w="2989903">
                  <a:extLst>
                    <a:ext uri="{9D8B030D-6E8A-4147-A177-3AD203B41FA5}">
                      <a16:colId xmlns:a16="http://schemas.microsoft.com/office/drawing/2014/main" val="1055950546"/>
                    </a:ext>
                  </a:extLst>
                </a:gridCol>
              </a:tblGrid>
              <a:tr h="384348">
                <a:tc gridSpan="2">
                  <a:txBody>
                    <a:bodyPr/>
                    <a:lstStyle/>
                    <a:p>
                      <a:pPr algn="ctr" fontAlgn="ctr"/>
                      <a:r>
                        <a:rPr lang="pt-PT" sz="1000" b="1" i="0" u="none" strike="noStrike" dirty="0">
                          <a:solidFill>
                            <a:srgbClr val="000000"/>
                          </a:solidFill>
                          <a:effectLst/>
                          <a:latin typeface="+mj-lt"/>
                        </a:rPr>
                        <a:t>PARTICIPAÇÕES/COLABORAÇÕES DA UNIDADE INFORMAÇÃO FINANCEIRA</a:t>
                      </a:r>
                    </a:p>
                  </a:txBody>
                  <a:tcPr marL="7620" marR="7620" marT="7620" marB="0" anchor="ctr">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ctr"/>
                      <a:endParaRPr lang="pt-PT" sz="9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89855773"/>
                  </a:ext>
                </a:extLst>
              </a:tr>
              <a:tr h="200281">
                <a:tc>
                  <a:txBody>
                    <a:bodyPr/>
                    <a:lstStyle/>
                    <a:p>
                      <a:pPr algn="ctr" fontAlgn="ctr"/>
                      <a:r>
                        <a:rPr lang="pt-PT" sz="1000" u="none" strike="noStrike" dirty="0">
                          <a:effectLst/>
                          <a:latin typeface="+mj-lt"/>
                        </a:rPr>
                        <a:t>Designação da Ligação (ou fórum / grupo)</a:t>
                      </a:r>
                      <a:endParaRPr lang="pt-PT" sz="1000" b="1"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Objetivo da representação</a:t>
                      </a:r>
                      <a:endParaRPr lang="pt-PT" sz="1000" b="1"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581404"/>
                  </a:ext>
                </a:extLst>
              </a:tr>
              <a:tr h="320451">
                <a:tc>
                  <a:txBody>
                    <a:bodyPr/>
                    <a:lstStyle/>
                    <a:p>
                      <a:pPr algn="ctr" fontAlgn="ctr"/>
                      <a:r>
                        <a:rPr lang="pt-PT" sz="1000" u="none" strike="noStrike" dirty="0">
                          <a:effectLst/>
                          <a:latin typeface="+mj-lt"/>
                        </a:rPr>
                        <a:t>Secretariado Técnico Permanente - STP</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Apoio Técnico ao Comité Executivo da Comissão de Coordenação ABC/CFT</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175791"/>
                  </a:ext>
                </a:extLst>
              </a:tr>
              <a:tr h="320451">
                <a:tc>
                  <a:txBody>
                    <a:bodyPr/>
                    <a:lstStyle/>
                    <a:p>
                      <a:pPr algn="ctr" fontAlgn="ctr"/>
                      <a:r>
                        <a:rPr lang="pt-PT" sz="1000" u="none" strike="noStrike">
                          <a:effectLst/>
                          <a:latin typeface="+mj-lt"/>
                        </a:rPr>
                        <a:t>Comunidade Virtual goAML</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Apresentar, discutir e aprovar funcionalidades da plataforma </a:t>
                      </a:r>
                      <a:r>
                        <a:rPr lang="pt-PT" sz="1000" u="none" strike="noStrike" dirty="0" err="1">
                          <a:effectLst/>
                          <a:latin typeface="+mj-lt"/>
                        </a:rPr>
                        <a:t>goAML</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125357"/>
                  </a:ext>
                </a:extLst>
              </a:tr>
              <a:tr h="320451">
                <a:tc>
                  <a:txBody>
                    <a:bodyPr/>
                    <a:lstStyle/>
                    <a:p>
                      <a:pPr algn="ctr" fontAlgn="ctr"/>
                      <a:r>
                        <a:rPr lang="pt-PT" sz="1000" u="none" strike="noStrike" dirty="0">
                          <a:effectLst/>
                          <a:latin typeface="+mj-lt"/>
                        </a:rPr>
                        <a:t>Comité Executivo </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Execução das funções que estão cometidas à Comissão de Coordenação ABC/CFT</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478967"/>
                  </a:ext>
                </a:extLst>
              </a:tr>
              <a:tr h="192271">
                <a:tc>
                  <a:txBody>
                    <a:bodyPr/>
                    <a:lstStyle/>
                    <a:p>
                      <a:pPr algn="ctr" fontAlgn="ctr"/>
                      <a:r>
                        <a:rPr lang="pt-PT" sz="1000" u="none" strike="noStrike" dirty="0">
                          <a:effectLst/>
                          <a:latin typeface="+mj-lt"/>
                        </a:rPr>
                        <a:t>ENFIN</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Grupo PWG </a:t>
                      </a:r>
                      <a:r>
                        <a:rPr lang="pt-PT" sz="1000" u="none" strike="noStrike" dirty="0" err="1">
                          <a:effectLst/>
                          <a:latin typeface="+mj-lt"/>
                        </a:rPr>
                        <a:t>on</a:t>
                      </a:r>
                      <a:r>
                        <a:rPr lang="pt-PT" sz="1000" u="none" strike="noStrike" dirty="0">
                          <a:effectLst/>
                          <a:latin typeface="+mj-lt"/>
                        </a:rPr>
                        <a:t> </a:t>
                      </a:r>
                      <a:r>
                        <a:rPr lang="pt-PT" sz="1000" u="none" strike="noStrike" dirty="0" err="1">
                          <a:effectLst/>
                          <a:latin typeface="+mj-lt"/>
                        </a:rPr>
                        <a:t>Intelligence</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170459"/>
                  </a:ext>
                </a:extLst>
              </a:tr>
              <a:tr h="192271">
                <a:tc>
                  <a:txBody>
                    <a:bodyPr/>
                    <a:lstStyle/>
                    <a:p>
                      <a:pPr algn="ctr" fontAlgn="ctr"/>
                      <a:r>
                        <a:rPr lang="pt-PT" sz="1000" u="none" strike="noStrike">
                          <a:effectLst/>
                          <a:latin typeface="+mj-lt"/>
                        </a:rPr>
                        <a:t>Grupo Egmont</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Políticas internacionais de cooperação entre </a:t>
                      </a:r>
                      <a:r>
                        <a:rPr lang="pt-PT" sz="1000" u="none" strike="noStrike" dirty="0" err="1">
                          <a:effectLst/>
                          <a:latin typeface="+mj-lt"/>
                        </a:rPr>
                        <a:t>UIFs</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331469"/>
                  </a:ext>
                </a:extLst>
              </a:tr>
              <a:tr h="320451">
                <a:tc>
                  <a:txBody>
                    <a:bodyPr/>
                    <a:lstStyle/>
                    <a:p>
                      <a:pPr algn="ctr" fontAlgn="ctr"/>
                      <a:r>
                        <a:rPr lang="pt-PT" sz="1000" u="none" strike="noStrike">
                          <a:effectLst/>
                          <a:latin typeface="+mj-lt"/>
                        </a:rPr>
                        <a:t>Anti Fin Ter</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Participação enquanto </a:t>
                      </a:r>
                      <a:r>
                        <a:rPr lang="pt-PT" sz="1000" u="none" strike="noStrike" dirty="0" err="1">
                          <a:effectLst/>
                          <a:latin typeface="+mj-lt"/>
                        </a:rPr>
                        <a:t>end-user</a:t>
                      </a:r>
                      <a:r>
                        <a:rPr lang="pt-PT" sz="1000" u="none" strike="noStrike" dirty="0">
                          <a:effectLst/>
                          <a:latin typeface="+mj-lt"/>
                        </a:rPr>
                        <a:t> de modelos de deteção financiamento de terrorismo na </a:t>
                      </a:r>
                      <a:r>
                        <a:rPr lang="pt-PT" sz="1000" u="none" strike="noStrike" dirty="0" err="1">
                          <a:effectLst/>
                          <a:latin typeface="+mj-lt"/>
                        </a:rPr>
                        <a:t>dark</a:t>
                      </a:r>
                      <a:r>
                        <a:rPr lang="pt-PT" sz="1000" u="none" strike="noStrike" dirty="0">
                          <a:effectLst/>
                          <a:latin typeface="+mj-lt"/>
                        </a:rPr>
                        <a:t>-web</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591215"/>
                  </a:ext>
                </a:extLst>
              </a:tr>
              <a:tr h="192271">
                <a:tc>
                  <a:txBody>
                    <a:bodyPr/>
                    <a:lstStyle/>
                    <a:p>
                      <a:pPr algn="ctr" fontAlgn="ctr"/>
                      <a:r>
                        <a:rPr lang="pt-PT" sz="1000" u="none" strike="noStrike">
                          <a:effectLst/>
                          <a:latin typeface="+mj-lt"/>
                        </a:rPr>
                        <a:t>16th Global Forum Plenary</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Transparência e troca de informação fiscal</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711375"/>
                  </a:ext>
                </a:extLst>
              </a:tr>
              <a:tr h="192271">
                <a:tc>
                  <a:txBody>
                    <a:bodyPr/>
                    <a:lstStyle/>
                    <a:p>
                      <a:pPr algn="ctr" fontAlgn="ctr"/>
                      <a:r>
                        <a:rPr lang="pt-PT" sz="1000" u="none" strike="noStrike">
                          <a:effectLst/>
                          <a:latin typeface="+mj-lt"/>
                        </a:rPr>
                        <a:t>Colégios de Supervisão da CGD</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Estatuto de observador</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9978461"/>
                  </a:ext>
                </a:extLst>
              </a:tr>
              <a:tr h="192271">
                <a:tc>
                  <a:txBody>
                    <a:bodyPr/>
                    <a:lstStyle/>
                    <a:p>
                      <a:pPr algn="ctr" fontAlgn="ctr"/>
                      <a:r>
                        <a:rPr lang="pt-PT" sz="1000" u="none" strike="noStrike">
                          <a:effectLst/>
                          <a:latin typeface="+mj-lt"/>
                        </a:rPr>
                        <a:t>GAFI</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Membro da Delegação Portuguesa</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807048"/>
                  </a:ext>
                </a:extLst>
              </a:tr>
              <a:tr h="200281">
                <a:tc>
                  <a:txBody>
                    <a:bodyPr/>
                    <a:lstStyle/>
                    <a:p>
                      <a:pPr algn="ctr" fontAlgn="ctr"/>
                      <a:r>
                        <a:rPr lang="pt-PT" sz="1000" u="none" strike="noStrike">
                          <a:effectLst/>
                          <a:latin typeface="+mj-lt"/>
                        </a:rPr>
                        <a:t>FIUNET</a:t>
                      </a:r>
                      <a:endParaRPr lang="pt-PT" sz="100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PT" sz="1000" u="none" strike="noStrike" dirty="0">
                          <a:effectLst/>
                          <a:latin typeface="+mj-lt"/>
                        </a:rPr>
                        <a:t>Administração dos Utilizadores da Plataforma </a:t>
                      </a:r>
                      <a:r>
                        <a:rPr lang="pt-PT" sz="1000" u="none" strike="noStrike" dirty="0" err="1">
                          <a:effectLst/>
                          <a:latin typeface="+mj-lt"/>
                        </a:rPr>
                        <a:t>Fiunet</a:t>
                      </a:r>
                      <a:endParaRPr lang="pt-PT" sz="10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015422"/>
                  </a:ext>
                </a:extLst>
              </a:tr>
            </a:tbl>
          </a:graphicData>
        </a:graphic>
      </p:graphicFrame>
    </p:spTree>
    <p:extLst>
      <p:ext uri="{BB962C8B-B14F-4D97-AF65-F5344CB8AC3E}">
        <p14:creationId xmlns:p14="http://schemas.microsoft.com/office/powerpoint/2010/main" val="3249485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47</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i="0" u="none" strike="noStrike" dirty="0">
                <a:solidFill>
                  <a:schemeClr val="bg1"/>
                </a:solidFill>
                <a:effectLst/>
                <a:latin typeface="+mj-lt"/>
              </a:rPr>
              <a:t>PARTICIPAÇÕES EM REUNIÕES, COMITÉS, GRUPOS DE TRABALHO, FÓRUNS, CURSOS, CONFERÊNCIAS, CONGRESSOS E PROJETOS DE ÂMBITO INTERNACIONAL</a:t>
            </a:r>
            <a:r>
              <a:rPr lang="pt-PT" sz="1100" dirty="0">
                <a:solidFill>
                  <a:schemeClr val="bg1"/>
                </a:solidFill>
                <a:latin typeface="+mj-lt"/>
              </a:rPr>
              <a:t> </a:t>
            </a:r>
            <a:endParaRPr lang="pt-PT" sz="1100" b="1" dirty="0">
              <a:solidFill>
                <a:schemeClr val="bg1"/>
              </a:solidFill>
              <a:latin typeface="+mj-lt"/>
            </a:endParaRPr>
          </a:p>
        </p:txBody>
      </p:sp>
      <p:graphicFrame>
        <p:nvGraphicFramePr>
          <p:cNvPr id="3" name="Tabela 2">
            <a:extLst>
              <a:ext uri="{FF2B5EF4-FFF2-40B4-BE49-F238E27FC236}">
                <a16:creationId xmlns:a16="http://schemas.microsoft.com/office/drawing/2014/main" id="{BB84EC22-FFB1-46B2-AAB7-E98475C4E407}"/>
              </a:ext>
            </a:extLst>
          </p:cNvPr>
          <p:cNvGraphicFramePr>
            <a:graphicFrameLocks noGrp="1"/>
          </p:cNvGraphicFramePr>
          <p:nvPr>
            <p:extLst>
              <p:ext uri="{D42A27DB-BD31-4B8C-83A1-F6EECF244321}">
                <p14:modId xmlns:p14="http://schemas.microsoft.com/office/powerpoint/2010/main" val="3503389615"/>
              </p:ext>
            </p:extLst>
          </p:nvPr>
        </p:nvGraphicFramePr>
        <p:xfrm>
          <a:off x="3351255" y="1108100"/>
          <a:ext cx="5345593" cy="3796086"/>
        </p:xfrm>
        <a:graphic>
          <a:graphicData uri="http://schemas.openxmlformats.org/drawingml/2006/table">
            <a:tbl>
              <a:tblPr>
                <a:tableStyleId>{5C22544A-7EE6-4342-B048-85BDC9FD1C3A}</a:tableStyleId>
              </a:tblPr>
              <a:tblGrid>
                <a:gridCol w="2373454">
                  <a:extLst>
                    <a:ext uri="{9D8B030D-6E8A-4147-A177-3AD203B41FA5}">
                      <a16:colId xmlns:a16="http://schemas.microsoft.com/office/drawing/2014/main" val="4239143019"/>
                    </a:ext>
                  </a:extLst>
                </a:gridCol>
                <a:gridCol w="2972139">
                  <a:extLst>
                    <a:ext uri="{9D8B030D-6E8A-4147-A177-3AD203B41FA5}">
                      <a16:colId xmlns:a16="http://schemas.microsoft.com/office/drawing/2014/main" val="2169662160"/>
                    </a:ext>
                  </a:extLst>
                </a:gridCol>
              </a:tblGrid>
              <a:tr h="227190">
                <a:tc>
                  <a:txBody>
                    <a:bodyPr/>
                    <a:lstStyle/>
                    <a:p>
                      <a:pPr algn="ctr" fontAlgn="ctr"/>
                      <a:r>
                        <a:rPr lang="pt-PT" sz="1000" u="none" strike="noStrike" dirty="0">
                          <a:effectLst/>
                        </a:rPr>
                        <a:t>Designação dos Comités, Grupos de Trabalho, Fóruns, Cursos e Projetos de âmbito INTERNACIONAL</a:t>
                      </a:r>
                      <a:endParaRPr lang="pt-PT" sz="1000" b="1" i="0" u="none" strike="noStrike" dirty="0">
                        <a:solidFill>
                          <a:srgbClr val="000000"/>
                        </a:solidFill>
                        <a:effectLst/>
                        <a:latin typeface="Calibri" panose="020F0502020204030204" pitchFamily="34" charset="0"/>
                      </a:endParaRPr>
                    </a:p>
                  </a:txBody>
                  <a:tcPr marL="6885" marR="6885" marT="6885" marB="0" anchor="ctr">
                    <a:solidFill>
                      <a:schemeClr val="tx2">
                        <a:lumMod val="60000"/>
                        <a:lumOff val="40000"/>
                      </a:schemeClr>
                    </a:solidFill>
                  </a:tcPr>
                </a:tc>
                <a:tc>
                  <a:txBody>
                    <a:bodyPr/>
                    <a:lstStyle/>
                    <a:p>
                      <a:pPr algn="ctr" fontAlgn="ctr"/>
                      <a:r>
                        <a:rPr lang="pt-PT" sz="1000" u="none" strike="noStrike" dirty="0">
                          <a:effectLst/>
                        </a:rPr>
                        <a:t>OBJETIVO DA ATIVIDADE</a:t>
                      </a:r>
                      <a:endParaRPr lang="pt-PT" sz="1000" b="1" i="0" u="none" strike="noStrike" dirty="0">
                        <a:solidFill>
                          <a:srgbClr val="000000"/>
                        </a:solidFill>
                        <a:effectLst/>
                        <a:latin typeface="Calibri" panose="020F0502020204030204" pitchFamily="34" charset="0"/>
                      </a:endParaRPr>
                    </a:p>
                  </a:txBody>
                  <a:tcPr marL="6885" marR="6885" marT="6885" marB="0" anchor="ctr">
                    <a:solidFill>
                      <a:schemeClr val="tx2">
                        <a:lumMod val="60000"/>
                        <a:lumOff val="40000"/>
                      </a:schemeClr>
                    </a:solidFill>
                  </a:tcPr>
                </a:tc>
                <a:extLst>
                  <a:ext uri="{0D108BD9-81ED-4DB2-BD59-A6C34878D82A}">
                    <a16:rowId xmlns:a16="http://schemas.microsoft.com/office/drawing/2014/main" val="3900713863"/>
                  </a:ext>
                </a:extLst>
              </a:tr>
              <a:tr h="137691">
                <a:tc>
                  <a:txBody>
                    <a:bodyPr/>
                    <a:lstStyle/>
                    <a:p>
                      <a:pPr algn="l" fontAlgn="ctr"/>
                      <a:r>
                        <a:rPr lang="pt-PT" sz="700" u="none" strike="noStrike">
                          <a:effectLst/>
                        </a:rPr>
                        <a:t>GATI/FATF</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PLENÁRIO</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36493664"/>
                  </a:ext>
                </a:extLst>
              </a:tr>
              <a:tr h="137691">
                <a:tc>
                  <a:txBody>
                    <a:bodyPr/>
                    <a:lstStyle/>
                    <a:p>
                      <a:pPr algn="l" fontAlgn="ctr"/>
                      <a:r>
                        <a:rPr lang="pt-PT" sz="700" u="none" strike="noStrike">
                          <a:effectLst/>
                        </a:rPr>
                        <a:t>ENFIN Core Group Meeting</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Annual Activities/Groups</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773415761"/>
                  </a:ext>
                </a:extLst>
              </a:tr>
              <a:tr h="137691">
                <a:tc>
                  <a:txBody>
                    <a:bodyPr/>
                    <a:lstStyle/>
                    <a:p>
                      <a:pPr algn="l" fontAlgn="ctr"/>
                      <a:r>
                        <a:rPr lang="pt-PT" sz="700" u="none" strike="noStrike">
                          <a:effectLst/>
                        </a:rPr>
                        <a:t>ENFIN PWG on Intelligence</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en-US" sz="700" u="none" strike="noStrike" dirty="0">
                          <a:effectLst/>
                        </a:rPr>
                        <a:t>Call for proposals on </a:t>
                      </a:r>
                      <a:r>
                        <a:rPr lang="en-US" sz="700" u="none" strike="noStrike" dirty="0" err="1">
                          <a:effectLst/>
                        </a:rPr>
                        <a:t>Organised</a:t>
                      </a:r>
                      <a:r>
                        <a:rPr lang="en-US" sz="700" u="none" strike="noStrike" dirty="0">
                          <a:effectLst/>
                        </a:rPr>
                        <a:t> Crime - Internal Security Fund</a:t>
                      </a:r>
                      <a:endParaRPr lang="en-US"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271131976"/>
                  </a:ext>
                </a:extLst>
              </a:tr>
              <a:tr h="137691">
                <a:tc>
                  <a:txBody>
                    <a:bodyPr/>
                    <a:lstStyle/>
                    <a:p>
                      <a:pPr algn="l" fontAlgn="ctr"/>
                      <a:r>
                        <a:rPr lang="pt-PT" sz="700" u="none" strike="noStrike">
                          <a:effectLst/>
                        </a:rPr>
                        <a:t>ENFIN PWG on Intelligence</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Projeto de Formação em </a:t>
                      </a:r>
                      <a:r>
                        <a:rPr lang="pt-PT" sz="700" u="none" strike="noStrike" dirty="0" err="1">
                          <a:effectLst/>
                        </a:rPr>
                        <a:t>Intelligence</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755562585"/>
                  </a:ext>
                </a:extLst>
              </a:tr>
              <a:tr h="137691">
                <a:tc>
                  <a:txBody>
                    <a:bodyPr/>
                    <a:lstStyle/>
                    <a:p>
                      <a:pPr algn="l" fontAlgn="ctr"/>
                      <a:r>
                        <a:rPr lang="pt-PT" sz="700" u="none" strike="noStrike" dirty="0">
                          <a:effectLst/>
                        </a:rPr>
                        <a:t>EU Project </a:t>
                      </a:r>
                      <a:r>
                        <a:rPr lang="pt-PT" sz="700" u="none" strike="noStrike" dirty="0" err="1">
                          <a:effectLst/>
                        </a:rPr>
                        <a:t>on</a:t>
                      </a:r>
                      <a:r>
                        <a:rPr lang="pt-PT" sz="700" u="none" strike="noStrike" dirty="0">
                          <a:effectLst/>
                        </a:rPr>
                        <a:t> ML/FT </a:t>
                      </a:r>
                      <a:r>
                        <a:rPr lang="pt-PT" sz="700" u="none" strike="noStrike" dirty="0" err="1">
                          <a:effectLst/>
                        </a:rPr>
                        <a:t>Correspondent</a:t>
                      </a:r>
                      <a:r>
                        <a:rPr lang="pt-PT" sz="700" u="none" strike="noStrike" dirty="0">
                          <a:effectLst/>
                        </a:rPr>
                        <a:t> </a:t>
                      </a:r>
                      <a:r>
                        <a:rPr lang="pt-PT" sz="700" u="none" strike="noStrike" dirty="0" err="1">
                          <a:effectLst/>
                        </a:rPr>
                        <a:t>Banking</a:t>
                      </a:r>
                      <a:r>
                        <a:rPr lang="pt-PT" sz="700" u="none" strike="noStrike" dirty="0">
                          <a:effectLst/>
                        </a:rPr>
                        <a:t> (EU COBA) </a:t>
                      </a:r>
                      <a:endParaRPr lang="pt-PT" sz="700" b="0" i="0" u="none" strike="noStrike" dirty="0">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 de peritos do grupo de trabalho EU COBA Project Team</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106954005"/>
                  </a:ext>
                </a:extLst>
              </a:tr>
              <a:tr h="137691">
                <a:tc>
                  <a:txBody>
                    <a:bodyPr/>
                    <a:lstStyle/>
                    <a:p>
                      <a:pPr algn="l" fontAlgn="ctr"/>
                      <a:r>
                        <a:rPr lang="en-US" sz="700" u="none" strike="noStrike">
                          <a:effectLst/>
                        </a:rPr>
                        <a:t>ENFIN On The Move IV</a:t>
                      </a:r>
                      <a:endParaRPr lang="en-US"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Formação </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3529246494"/>
                  </a:ext>
                </a:extLst>
              </a:tr>
              <a:tr h="137691">
                <a:tc>
                  <a:txBody>
                    <a:bodyPr/>
                    <a:lstStyle/>
                    <a:p>
                      <a:pPr algn="l" fontAlgn="ctr"/>
                      <a:r>
                        <a:rPr lang="pt-PT" sz="700" u="none" strike="noStrike">
                          <a:effectLst/>
                        </a:rPr>
                        <a:t>GAFI</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Plenário</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1399420135"/>
                  </a:ext>
                </a:extLst>
              </a:tr>
              <a:tr h="137691">
                <a:tc>
                  <a:txBody>
                    <a:bodyPr/>
                    <a:lstStyle/>
                    <a:p>
                      <a:pPr algn="l" fontAlgn="ctr"/>
                      <a:r>
                        <a:rPr lang="pt-PT" sz="700" u="none" strike="noStrike">
                          <a:effectLst/>
                        </a:rPr>
                        <a:t>EGMONT GROUP</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Plenário</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3274154356"/>
                  </a:ext>
                </a:extLst>
              </a:tr>
              <a:tr h="137691">
                <a:tc>
                  <a:txBody>
                    <a:bodyPr/>
                    <a:lstStyle/>
                    <a:p>
                      <a:pPr algn="l" fontAlgn="ctr"/>
                      <a:r>
                        <a:rPr lang="pt-PT" sz="700" u="none" strike="noStrike" dirty="0">
                          <a:effectLst/>
                        </a:rPr>
                        <a:t>Intercâmbio de Informação</a:t>
                      </a:r>
                      <a:endParaRPr lang="pt-PT" sz="700" b="0" i="0" u="none" strike="noStrike" dirty="0">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Intercâmbio de Informação UIF Marrocos</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1511430622"/>
                  </a:ext>
                </a:extLst>
              </a:tr>
              <a:tr h="137691">
                <a:tc>
                  <a:txBody>
                    <a:bodyPr/>
                    <a:lstStyle/>
                    <a:p>
                      <a:pPr algn="l" fontAlgn="ctr"/>
                      <a:r>
                        <a:rPr lang="pt-PT" sz="700" u="none" strike="noStrike">
                          <a:effectLst/>
                        </a:rPr>
                        <a:t>EGMONT GROUP</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Plenário</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250102258"/>
                  </a:ext>
                </a:extLst>
              </a:tr>
              <a:tr h="137691">
                <a:tc>
                  <a:txBody>
                    <a:bodyPr/>
                    <a:lstStyle/>
                    <a:p>
                      <a:pPr algn="l" fontAlgn="ctr"/>
                      <a:r>
                        <a:rPr lang="pt-PT" sz="700" u="none" strike="noStrike">
                          <a:effectLst/>
                        </a:rPr>
                        <a:t>AMON</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Assembleia Geral Anual</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1381514904"/>
                  </a:ext>
                </a:extLst>
              </a:tr>
              <a:tr h="137691">
                <a:tc>
                  <a:txBody>
                    <a:bodyPr/>
                    <a:lstStyle/>
                    <a:p>
                      <a:pPr algn="l" fontAlgn="ctr"/>
                      <a:r>
                        <a:rPr lang="pt-PT" sz="700" u="none" strike="noStrike">
                          <a:effectLst/>
                        </a:rPr>
                        <a:t>GAFI</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Plenário</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3557876480"/>
                  </a:ext>
                </a:extLst>
              </a:tr>
              <a:tr h="137691">
                <a:tc>
                  <a:txBody>
                    <a:bodyPr/>
                    <a:lstStyle/>
                    <a:p>
                      <a:pPr algn="l" fontAlgn="ctr"/>
                      <a:r>
                        <a:rPr lang="pt-PT" sz="700" u="none" strike="noStrike">
                          <a:effectLst/>
                        </a:rPr>
                        <a:t>FIU PLATFORM</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 Anual</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4092289356"/>
                  </a:ext>
                </a:extLst>
              </a:tr>
              <a:tr h="137691">
                <a:tc>
                  <a:txBody>
                    <a:bodyPr/>
                    <a:lstStyle/>
                    <a:p>
                      <a:pPr algn="l" fontAlgn="ctr"/>
                      <a:r>
                        <a:rPr lang="pt-PT" sz="700" u="none" strike="noStrike">
                          <a:effectLst/>
                        </a:rPr>
                        <a:t>UNODC</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 peritos sobre desmantelamento redes profissionais de BC e Ativos Virtuais</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4122691845"/>
                  </a:ext>
                </a:extLst>
              </a:tr>
              <a:tr h="137691">
                <a:tc>
                  <a:txBody>
                    <a:bodyPr/>
                    <a:lstStyle/>
                    <a:p>
                      <a:pPr algn="l" fontAlgn="ctr"/>
                      <a:r>
                        <a:rPr lang="en-US" sz="700" u="none" strike="noStrike">
                          <a:effectLst/>
                        </a:rPr>
                        <a:t>GLOBAL COALITION FIGHT FINANCIAL CRIME</a:t>
                      </a:r>
                      <a:endParaRPr lang="en-US"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Conferência</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1695773527"/>
                  </a:ext>
                </a:extLst>
              </a:tr>
              <a:tr h="137691">
                <a:tc>
                  <a:txBody>
                    <a:bodyPr/>
                    <a:lstStyle/>
                    <a:p>
                      <a:pPr algn="l" fontAlgn="ctr"/>
                      <a:r>
                        <a:rPr lang="pt-PT" sz="700" u="none" strike="noStrike">
                          <a:effectLst/>
                        </a:rPr>
                        <a:t>GATI/FATF</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Curso avaliador GAFI/FAFT</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241075768"/>
                  </a:ext>
                </a:extLst>
              </a:tr>
              <a:tr h="137691">
                <a:tc>
                  <a:txBody>
                    <a:bodyPr/>
                    <a:lstStyle/>
                    <a:p>
                      <a:pPr algn="l" fontAlgn="ctr"/>
                      <a:r>
                        <a:rPr lang="pt-PT" sz="700" u="none" strike="noStrike">
                          <a:effectLst/>
                        </a:rPr>
                        <a:t>Group Egmont</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 Diretores UIF's Europa 1 - AMLA</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3573779998"/>
                  </a:ext>
                </a:extLst>
              </a:tr>
              <a:tr h="137691">
                <a:tc>
                  <a:txBody>
                    <a:bodyPr/>
                    <a:lstStyle/>
                    <a:p>
                      <a:pPr algn="l" fontAlgn="ctr"/>
                      <a:r>
                        <a:rPr lang="pt-PT" sz="700" u="none" strike="noStrike">
                          <a:effectLst/>
                        </a:rPr>
                        <a:t>GOAML</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 User Group</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3295211643"/>
                  </a:ext>
                </a:extLst>
              </a:tr>
              <a:tr h="137691">
                <a:tc>
                  <a:txBody>
                    <a:bodyPr/>
                    <a:lstStyle/>
                    <a:p>
                      <a:pPr algn="l" fontAlgn="ctr"/>
                      <a:r>
                        <a:rPr lang="pt-PT" sz="700" u="none" strike="noStrike">
                          <a:effectLst/>
                        </a:rPr>
                        <a:t>GAFI</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Plenário</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652463247"/>
                  </a:ext>
                </a:extLst>
              </a:tr>
              <a:tr h="137691">
                <a:tc>
                  <a:txBody>
                    <a:bodyPr/>
                    <a:lstStyle/>
                    <a:p>
                      <a:pPr algn="l" fontAlgn="ctr"/>
                      <a:r>
                        <a:rPr lang="pt-PT" sz="700" u="none" strike="noStrike">
                          <a:effectLst/>
                        </a:rPr>
                        <a:t>Projecto Gandalf</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b"/>
                      <a:r>
                        <a:rPr lang="pt-PT" sz="700" u="none" strike="noStrike">
                          <a:effectLst/>
                        </a:rPr>
                        <a:t>Tratamento de informação recolhida em sede de prevenção BC/FT sobre fraudes financeiras</a:t>
                      </a:r>
                      <a:endParaRPr lang="pt-PT" sz="700" b="0" i="0" u="none" strike="noStrike">
                        <a:solidFill>
                          <a:srgbClr val="000000"/>
                        </a:solidFill>
                        <a:effectLst/>
                        <a:latin typeface="Candara" panose="020E0502030303020204" pitchFamily="34" charset="0"/>
                      </a:endParaRPr>
                    </a:p>
                  </a:txBody>
                  <a:tcPr marL="6885" marR="6885" marT="6885" marB="0" anchor="b"/>
                </a:tc>
                <a:extLst>
                  <a:ext uri="{0D108BD9-81ED-4DB2-BD59-A6C34878D82A}">
                    <a16:rowId xmlns:a16="http://schemas.microsoft.com/office/drawing/2014/main" val="625836592"/>
                  </a:ext>
                </a:extLst>
              </a:tr>
              <a:tr h="137691">
                <a:tc>
                  <a:txBody>
                    <a:bodyPr/>
                    <a:lstStyle/>
                    <a:p>
                      <a:pPr algn="l" fontAlgn="ctr"/>
                      <a:r>
                        <a:rPr lang="pt-PT" sz="700" u="none" strike="noStrike">
                          <a:effectLst/>
                        </a:rPr>
                        <a:t>ENFIN Core Group Meeting</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Conferência anual</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4223260072"/>
                  </a:ext>
                </a:extLst>
              </a:tr>
              <a:tr h="137691">
                <a:tc>
                  <a:txBody>
                    <a:bodyPr/>
                    <a:lstStyle/>
                    <a:p>
                      <a:pPr algn="l" fontAlgn="ctr"/>
                      <a:r>
                        <a:rPr lang="pt-PT" sz="700" u="none" strike="noStrike">
                          <a:effectLst/>
                        </a:rPr>
                        <a:t>FIU PLATFORM</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a:effectLst/>
                        </a:rPr>
                        <a:t>Reunião</a:t>
                      </a:r>
                      <a:endParaRPr lang="pt-PT" sz="700" b="0" i="0" u="none" strike="noStrike">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175383112"/>
                  </a:ext>
                </a:extLst>
              </a:tr>
              <a:tr h="137691">
                <a:tc>
                  <a:txBody>
                    <a:bodyPr/>
                    <a:lstStyle/>
                    <a:p>
                      <a:pPr algn="l" fontAlgn="ctr"/>
                      <a:r>
                        <a:rPr lang="pt-PT" sz="700" u="none" strike="noStrike">
                          <a:effectLst/>
                        </a:rPr>
                        <a:t>SUSTRANS</a:t>
                      </a:r>
                      <a:endParaRPr lang="pt-PT" sz="700" b="0" i="0" u="none" strike="noStrike">
                        <a:solidFill>
                          <a:srgbClr val="000000"/>
                        </a:solidFill>
                        <a:effectLst/>
                        <a:latin typeface="Calibri" panose="020F0502020204030204" pitchFamily="34" charset="0"/>
                      </a:endParaRPr>
                    </a:p>
                  </a:txBody>
                  <a:tcPr marL="6885" marR="6885" marT="6885" marB="0" anchor="ctr"/>
                </a:tc>
                <a:tc>
                  <a:txBody>
                    <a:bodyPr/>
                    <a:lstStyle/>
                    <a:p>
                      <a:pPr algn="l" fontAlgn="ctr"/>
                      <a:r>
                        <a:rPr lang="pt-PT" sz="700" u="none" strike="noStrike" dirty="0">
                          <a:effectLst/>
                        </a:rPr>
                        <a:t>Reunião Anual</a:t>
                      </a:r>
                      <a:endParaRPr lang="pt-PT" sz="700" b="0" i="0" u="none" strike="noStrike" dirty="0">
                        <a:solidFill>
                          <a:srgbClr val="000000"/>
                        </a:solidFill>
                        <a:effectLst/>
                        <a:latin typeface="Calibri" panose="020F0502020204030204" pitchFamily="34" charset="0"/>
                      </a:endParaRPr>
                    </a:p>
                  </a:txBody>
                  <a:tcPr marL="6885" marR="6885" marT="6885" marB="0" anchor="ctr"/>
                </a:tc>
                <a:extLst>
                  <a:ext uri="{0D108BD9-81ED-4DB2-BD59-A6C34878D82A}">
                    <a16:rowId xmlns:a16="http://schemas.microsoft.com/office/drawing/2014/main" val="2739771011"/>
                  </a:ext>
                </a:extLst>
              </a:tr>
            </a:tbl>
          </a:graphicData>
        </a:graphic>
      </p:graphicFrame>
    </p:spTree>
    <p:extLst>
      <p:ext uri="{BB962C8B-B14F-4D97-AF65-F5344CB8AC3E}">
        <p14:creationId xmlns:p14="http://schemas.microsoft.com/office/powerpoint/2010/main" val="1716764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COLABORAÇÕES/PARTICIPAÇÕES UIF</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48</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i="0" u="none" strike="noStrike" dirty="0">
                <a:solidFill>
                  <a:schemeClr val="bg1"/>
                </a:solidFill>
                <a:effectLst/>
                <a:latin typeface="+mj-lt"/>
              </a:rPr>
              <a:t>PARTICIPAÇÕES EM REUNIÕES, COMITÉS, GRUPOS DE TRABALHO, FÓRUNS, CURSOS, CONFERÊNCIAS, CONGRESSOS E PROJETOS DE ÂMBITO NACIONAL</a:t>
            </a:r>
            <a:r>
              <a:rPr lang="pt-PT" sz="1100" dirty="0">
                <a:solidFill>
                  <a:schemeClr val="bg1"/>
                </a:solidFill>
                <a:latin typeface="+mj-lt"/>
              </a:rPr>
              <a:t> </a:t>
            </a:r>
            <a:endParaRPr lang="pt-PT" sz="1100" b="1" dirty="0">
              <a:solidFill>
                <a:schemeClr val="bg1"/>
              </a:solidFill>
              <a:latin typeface="+mj-lt"/>
            </a:endParaRPr>
          </a:p>
        </p:txBody>
      </p:sp>
      <p:graphicFrame>
        <p:nvGraphicFramePr>
          <p:cNvPr id="2" name="Tabela 1">
            <a:extLst>
              <a:ext uri="{FF2B5EF4-FFF2-40B4-BE49-F238E27FC236}">
                <a16:creationId xmlns:a16="http://schemas.microsoft.com/office/drawing/2014/main" id="{D882B72C-BFC6-4D87-A7CA-60A616382579}"/>
              </a:ext>
            </a:extLst>
          </p:cNvPr>
          <p:cNvGraphicFramePr>
            <a:graphicFrameLocks noGrp="1"/>
          </p:cNvGraphicFramePr>
          <p:nvPr>
            <p:extLst>
              <p:ext uri="{D42A27DB-BD31-4B8C-83A1-F6EECF244321}">
                <p14:modId xmlns:p14="http://schemas.microsoft.com/office/powerpoint/2010/main" val="3838905073"/>
              </p:ext>
            </p:extLst>
          </p:nvPr>
        </p:nvGraphicFramePr>
        <p:xfrm>
          <a:off x="3441528" y="1097678"/>
          <a:ext cx="5215127" cy="3362264"/>
        </p:xfrm>
        <a:graphic>
          <a:graphicData uri="http://schemas.openxmlformats.org/drawingml/2006/table">
            <a:tbl>
              <a:tblPr>
                <a:tableStyleId>{5C22544A-7EE6-4342-B048-85BDC9FD1C3A}</a:tableStyleId>
              </a:tblPr>
              <a:tblGrid>
                <a:gridCol w="2576765">
                  <a:extLst>
                    <a:ext uri="{9D8B030D-6E8A-4147-A177-3AD203B41FA5}">
                      <a16:colId xmlns:a16="http://schemas.microsoft.com/office/drawing/2014/main" val="3261295688"/>
                    </a:ext>
                  </a:extLst>
                </a:gridCol>
                <a:gridCol w="2638362">
                  <a:extLst>
                    <a:ext uri="{9D8B030D-6E8A-4147-A177-3AD203B41FA5}">
                      <a16:colId xmlns:a16="http://schemas.microsoft.com/office/drawing/2014/main" val="3976825479"/>
                    </a:ext>
                  </a:extLst>
                </a:gridCol>
              </a:tblGrid>
              <a:tr h="389110">
                <a:tc>
                  <a:txBody>
                    <a:bodyPr/>
                    <a:lstStyle/>
                    <a:p>
                      <a:pPr algn="l" fontAlgn="ctr"/>
                      <a:r>
                        <a:rPr lang="pt-PT" sz="1050" b="1" u="none" strike="noStrike" dirty="0">
                          <a:effectLst/>
                        </a:rPr>
                        <a:t>Designação dos Comités, Grupos de Trabalho, Fóruns, Cursos e Projetos de âmbito Nacional</a:t>
                      </a:r>
                      <a:endParaRPr lang="pt-PT" sz="1050" b="1" i="0" u="none" strike="noStrike" dirty="0">
                        <a:solidFill>
                          <a:srgbClr val="000000"/>
                        </a:solidFill>
                        <a:effectLst/>
                        <a:latin typeface="Calibri" panose="020F0502020204030204" pitchFamily="34" charset="0"/>
                      </a:endParaRPr>
                    </a:p>
                  </a:txBody>
                  <a:tcPr marL="7194" marR="7194" marT="7194" marB="0" anchor="ctr">
                    <a:solidFill>
                      <a:schemeClr val="tx2">
                        <a:lumMod val="60000"/>
                        <a:lumOff val="40000"/>
                      </a:schemeClr>
                    </a:solidFill>
                  </a:tcPr>
                </a:tc>
                <a:tc>
                  <a:txBody>
                    <a:bodyPr/>
                    <a:lstStyle/>
                    <a:p>
                      <a:pPr algn="ctr" fontAlgn="ctr"/>
                      <a:r>
                        <a:rPr lang="pt-PT" sz="1050" b="1" u="none" strike="noStrike" dirty="0">
                          <a:effectLst/>
                        </a:rPr>
                        <a:t>Objetivo da atividade</a:t>
                      </a:r>
                      <a:endParaRPr lang="pt-PT" sz="1050" b="1" i="0" u="none" strike="noStrike" dirty="0">
                        <a:solidFill>
                          <a:srgbClr val="000000"/>
                        </a:solidFill>
                        <a:effectLst/>
                        <a:latin typeface="Calibri" panose="020F0502020204030204" pitchFamily="34" charset="0"/>
                      </a:endParaRPr>
                    </a:p>
                  </a:txBody>
                  <a:tcPr marL="7194" marR="7194" marT="7194" marB="0" anchor="ctr">
                    <a:solidFill>
                      <a:schemeClr val="tx2">
                        <a:lumMod val="60000"/>
                        <a:lumOff val="40000"/>
                      </a:schemeClr>
                    </a:solidFill>
                  </a:tcPr>
                </a:tc>
                <a:extLst>
                  <a:ext uri="{0D108BD9-81ED-4DB2-BD59-A6C34878D82A}">
                    <a16:rowId xmlns:a16="http://schemas.microsoft.com/office/drawing/2014/main" val="3347582408"/>
                  </a:ext>
                </a:extLst>
              </a:tr>
              <a:tr h="431045">
                <a:tc>
                  <a:txBody>
                    <a:bodyPr/>
                    <a:lstStyle/>
                    <a:p>
                      <a:pPr algn="l" fontAlgn="ctr"/>
                      <a:r>
                        <a:rPr lang="pt-PT" sz="1000" u="none" strike="noStrike" dirty="0">
                          <a:effectLst/>
                        </a:rPr>
                        <a:t>Fórum do Banco de Portugal para a Prevenção do Branqueamento de Capitais e do Financiamento do Terrorismo</a:t>
                      </a:r>
                      <a:endParaRPr lang="pt-PT" sz="1000" b="0" i="0" u="none" strike="noStrike" dirty="0">
                        <a:solidFill>
                          <a:srgbClr val="000000"/>
                        </a:solidFill>
                        <a:effectLst/>
                        <a:latin typeface="Calibri" panose="020F0502020204030204" pitchFamily="34" charset="0"/>
                      </a:endParaRPr>
                    </a:p>
                  </a:txBody>
                  <a:tcPr marL="7194" marR="7194" marT="7194" marB="0" anchor="ctr"/>
                </a:tc>
                <a:tc>
                  <a:txBody>
                    <a:bodyPr/>
                    <a:lstStyle/>
                    <a:p>
                      <a:pPr algn="l" fontAlgn="ctr"/>
                      <a:r>
                        <a:rPr lang="pt-PT" sz="1000" u="none" strike="noStrike" dirty="0">
                          <a:effectLst/>
                        </a:rPr>
                        <a:t>Orientações em matéria de prevenção do financiamento do</a:t>
                      </a:r>
                      <a:br>
                        <a:rPr lang="pt-PT" sz="1000" u="none" strike="noStrike" dirty="0">
                          <a:effectLst/>
                        </a:rPr>
                      </a:br>
                      <a:r>
                        <a:rPr lang="pt-PT" sz="1000" u="none" strike="noStrike" dirty="0">
                          <a:effectLst/>
                        </a:rPr>
                        <a:t>terrorismo e da proliferação de armas de destruição em massa</a:t>
                      </a:r>
                      <a:endParaRPr lang="pt-PT" sz="1000" b="0" i="0" u="none" strike="noStrike" dirty="0">
                        <a:solidFill>
                          <a:srgbClr val="000000"/>
                        </a:solidFill>
                        <a:effectLst/>
                        <a:latin typeface="Calibri" panose="020F0502020204030204" pitchFamily="34" charset="0"/>
                      </a:endParaRPr>
                    </a:p>
                  </a:txBody>
                  <a:tcPr marL="7194" marR="7194" marT="7194" marB="0" anchor="ctr"/>
                </a:tc>
                <a:extLst>
                  <a:ext uri="{0D108BD9-81ED-4DB2-BD59-A6C34878D82A}">
                    <a16:rowId xmlns:a16="http://schemas.microsoft.com/office/drawing/2014/main" val="3883616413"/>
                  </a:ext>
                </a:extLst>
              </a:tr>
              <a:tr h="431045">
                <a:tc>
                  <a:txBody>
                    <a:bodyPr/>
                    <a:lstStyle/>
                    <a:p>
                      <a:pPr algn="l" fontAlgn="ctr"/>
                      <a:r>
                        <a:rPr lang="pt-PT" sz="1000" u="none" strike="noStrike" dirty="0">
                          <a:effectLst/>
                        </a:rPr>
                        <a:t>Fórum do Banco de Portugal para a Prevenção do Branqueamento de Capitais e do Financiamento do Terrorismo</a:t>
                      </a:r>
                      <a:endParaRPr lang="pt-PT" sz="1000" b="0" i="0" u="none" strike="noStrike" dirty="0">
                        <a:solidFill>
                          <a:srgbClr val="000000"/>
                        </a:solidFill>
                        <a:effectLst/>
                        <a:latin typeface="Calibri" panose="020F0502020204030204" pitchFamily="34" charset="0"/>
                      </a:endParaRPr>
                    </a:p>
                  </a:txBody>
                  <a:tcPr marL="7194" marR="7194" marT="7194" marB="0" anchor="ctr"/>
                </a:tc>
                <a:tc>
                  <a:txBody>
                    <a:bodyPr/>
                    <a:lstStyle/>
                    <a:p>
                      <a:pPr algn="l" fontAlgn="ctr"/>
                      <a:r>
                        <a:rPr lang="pt-PT" sz="1000" u="none" strike="noStrike" dirty="0">
                          <a:effectLst/>
                        </a:rPr>
                        <a:t>Fraude Digital</a:t>
                      </a:r>
                      <a:endParaRPr lang="pt-PT" sz="1000" b="0" i="0" u="none" strike="noStrike" dirty="0">
                        <a:solidFill>
                          <a:srgbClr val="000000"/>
                        </a:solidFill>
                        <a:effectLst/>
                        <a:latin typeface="Calibri" panose="020F0502020204030204" pitchFamily="34" charset="0"/>
                      </a:endParaRPr>
                    </a:p>
                  </a:txBody>
                  <a:tcPr marL="7194" marR="7194" marT="7194" marB="0" anchor="ctr"/>
                </a:tc>
                <a:extLst>
                  <a:ext uri="{0D108BD9-81ED-4DB2-BD59-A6C34878D82A}">
                    <a16:rowId xmlns:a16="http://schemas.microsoft.com/office/drawing/2014/main" val="1151061477"/>
                  </a:ext>
                </a:extLst>
              </a:tr>
              <a:tr h="287356">
                <a:tc>
                  <a:txBody>
                    <a:bodyPr/>
                    <a:lstStyle/>
                    <a:p>
                      <a:pPr algn="l" fontAlgn="ctr"/>
                      <a:r>
                        <a:rPr lang="pt-PT" sz="1000" u="none" strike="noStrike" dirty="0">
                          <a:effectLst/>
                        </a:rPr>
                        <a:t>Reunião com a Comissão Europeia (Visita da Comissão Europeia a Portugal)</a:t>
                      </a:r>
                      <a:endParaRPr lang="pt-PT" sz="1000" b="0" i="0" u="none" strike="noStrike" dirty="0">
                        <a:solidFill>
                          <a:srgbClr val="000000"/>
                        </a:solidFill>
                        <a:effectLst/>
                        <a:latin typeface="Calibri" panose="020F0502020204030204" pitchFamily="34" charset="0"/>
                      </a:endParaRPr>
                    </a:p>
                  </a:txBody>
                  <a:tcPr marL="7194" marR="7194" marT="7194" marB="0" anchor="ctr"/>
                </a:tc>
                <a:tc>
                  <a:txBody>
                    <a:bodyPr/>
                    <a:lstStyle/>
                    <a:p>
                      <a:pPr algn="l" fontAlgn="ctr"/>
                      <a:r>
                        <a:rPr lang="pt-PT" sz="1000" u="none" strike="noStrike" dirty="0">
                          <a:effectLst/>
                        </a:rPr>
                        <a:t>Execução, fiscalização e investigações penais em curso relacionadas com a aplicação de medidas restritivas em Portugal</a:t>
                      </a:r>
                      <a:endParaRPr lang="pt-PT" sz="1000" b="0" i="0" u="none" strike="noStrike" dirty="0">
                        <a:solidFill>
                          <a:srgbClr val="000000"/>
                        </a:solidFill>
                        <a:effectLst/>
                        <a:latin typeface="Calibri" panose="020F0502020204030204" pitchFamily="34" charset="0"/>
                      </a:endParaRPr>
                    </a:p>
                  </a:txBody>
                  <a:tcPr marL="7194" marR="7194" marT="7194" marB="0" anchor="ctr"/>
                </a:tc>
                <a:extLst>
                  <a:ext uri="{0D108BD9-81ED-4DB2-BD59-A6C34878D82A}">
                    <a16:rowId xmlns:a16="http://schemas.microsoft.com/office/drawing/2014/main" val="3093321508"/>
                  </a:ext>
                </a:extLst>
              </a:tr>
              <a:tr h="179596">
                <a:tc>
                  <a:txBody>
                    <a:bodyPr/>
                    <a:lstStyle/>
                    <a:p>
                      <a:pPr algn="l" fontAlgn="ctr"/>
                      <a:r>
                        <a:rPr lang="pt-PT" sz="1000" u="none" strike="noStrike">
                          <a:effectLst/>
                        </a:rPr>
                        <a:t>Compliance Week BPI</a:t>
                      </a:r>
                      <a:endParaRPr lang="pt-PT" sz="1000" b="0" i="0" u="none" strike="noStrike">
                        <a:solidFill>
                          <a:srgbClr val="000000"/>
                        </a:solidFill>
                        <a:effectLst/>
                        <a:latin typeface="Calibri" panose="020F0502020204030204" pitchFamily="34" charset="0"/>
                      </a:endParaRPr>
                    </a:p>
                  </a:txBody>
                  <a:tcPr marL="7194" marR="7194" marT="7194" marB="0" anchor="ctr"/>
                </a:tc>
                <a:tc>
                  <a:txBody>
                    <a:bodyPr/>
                    <a:lstStyle/>
                    <a:p>
                      <a:pPr algn="l" fontAlgn="ctr"/>
                      <a:r>
                        <a:rPr lang="pt-PT" sz="1000" u="none" strike="noStrike">
                          <a:effectLst/>
                        </a:rPr>
                        <a:t>Financiamento do terrorismo - Risco em Portugal</a:t>
                      </a:r>
                      <a:endParaRPr lang="pt-PT" sz="1000" b="0" i="0" u="none" strike="noStrike">
                        <a:solidFill>
                          <a:srgbClr val="000000"/>
                        </a:solidFill>
                        <a:effectLst/>
                        <a:latin typeface="Calibri" panose="020F0502020204030204" pitchFamily="34" charset="0"/>
                      </a:endParaRPr>
                    </a:p>
                  </a:txBody>
                  <a:tcPr marL="7194" marR="7194" marT="7194" marB="0" anchor="ctr"/>
                </a:tc>
                <a:extLst>
                  <a:ext uri="{0D108BD9-81ED-4DB2-BD59-A6C34878D82A}">
                    <a16:rowId xmlns:a16="http://schemas.microsoft.com/office/drawing/2014/main" val="2144808632"/>
                  </a:ext>
                </a:extLst>
              </a:tr>
              <a:tr h="179596">
                <a:tc>
                  <a:txBody>
                    <a:bodyPr/>
                    <a:lstStyle/>
                    <a:p>
                      <a:pPr algn="l" fontAlgn="ctr"/>
                      <a:r>
                        <a:rPr lang="pt-PT" sz="1000" u="none" strike="noStrike">
                          <a:effectLst/>
                        </a:rPr>
                        <a:t>Comité Executivo da Comissão de Coordenação ABC/CFT</a:t>
                      </a:r>
                      <a:endParaRPr lang="pt-PT" sz="1000" b="0" i="0" u="none" strike="noStrike">
                        <a:solidFill>
                          <a:srgbClr val="000000"/>
                        </a:solidFill>
                        <a:effectLst/>
                        <a:latin typeface="Calibri" panose="020F0502020204030204" pitchFamily="34" charset="0"/>
                      </a:endParaRPr>
                    </a:p>
                  </a:txBody>
                  <a:tcPr marL="7194" marR="7194" marT="7194" marB="0" anchor="ctr"/>
                </a:tc>
                <a:tc>
                  <a:txBody>
                    <a:bodyPr/>
                    <a:lstStyle/>
                    <a:p>
                      <a:pPr algn="l" fontAlgn="b"/>
                      <a:r>
                        <a:rPr lang="pt-PT" sz="1000" u="none" strike="noStrike" dirty="0">
                          <a:effectLst/>
                        </a:rPr>
                        <a:t>Gestão da Comissão de Coordenação ABC/CFT</a:t>
                      </a:r>
                      <a:endParaRPr lang="pt-PT" sz="10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132009729"/>
                  </a:ext>
                </a:extLst>
              </a:tr>
              <a:tr h="179596">
                <a:tc>
                  <a:txBody>
                    <a:bodyPr/>
                    <a:lstStyle/>
                    <a:p>
                      <a:pPr algn="l" fontAlgn="ctr"/>
                      <a:r>
                        <a:rPr lang="pt-PT" sz="1000" u="none" strike="noStrike">
                          <a:effectLst/>
                        </a:rPr>
                        <a:t>Secretariado Técnico da Comissão de Coordenação ABC/CFT</a:t>
                      </a:r>
                      <a:endParaRPr lang="pt-PT" sz="1000" b="0" i="0" u="none" strike="noStrike">
                        <a:solidFill>
                          <a:srgbClr val="000000"/>
                        </a:solidFill>
                        <a:effectLst/>
                        <a:latin typeface="Calibri" panose="020F0502020204030204" pitchFamily="34" charset="0"/>
                      </a:endParaRPr>
                    </a:p>
                  </a:txBody>
                  <a:tcPr marL="7194" marR="7194" marT="7194" marB="0" anchor="ctr"/>
                </a:tc>
                <a:tc>
                  <a:txBody>
                    <a:bodyPr/>
                    <a:lstStyle/>
                    <a:p>
                      <a:pPr algn="l" fontAlgn="b"/>
                      <a:r>
                        <a:rPr lang="pt-PT" sz="1000" u="none" strike="noStrike" dirty="0">
                          <a:effectLst/>
                        </a:rPr>
                        <a:t>Funcionamento da Comissão de Coordenação ABC/CFT</a:t>
                      </a:r>
                      <a:endParaRPr lang="pt-PT" sz="10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69323816"/>
                  </a:ext>
                </a:extLst>
              </a:tr>
              <a:tr h="275328">
                <a:tc>
                  <a:txBody>
                    <a:bodyPr/>
                    <a:lstStyle/>
                    <a:p>
                      <a:pPr algn="l" fontAlgn="ctr"/>
                      <a:r>
                        <a:rPr lang="pt-PT" sz="1000" u="none" strike="noStrike">
                          <a:effectLst/>
                        </a:rPr>
                        <a:t>Registo Central do Beneficiário Efetivo</a:t>
                      </a:r>
                      <a:endParaRPr lang="pt-PT" sz="1000" b="0" i="0" u="none" strike="noStrike">
                        <a:solidFill>
                          <a:srgbClr val="000000"/>
                        </a:solidFill>
                        <a:effectLst/>
                        <a:latin typeface="Calibri" panose="020F0502020204030204" pitchFamily="34" charset="0"/>
                      </a:endParaRPr>
                    </a:p>
                  </a:txBody>
                  <a:tcPr marL="7194" marR="7194" marT="7194" marB="0" anchor="ctr"/>
                </a:tc>
                <a:tc>
                  <a:txBody>
                    <a:bodyPr/>
                    <a:lstStyle/>
                    <a:p>
                      <a:pPr algn="l" fontAlgn="ctr"/>
                      <a:r>
                        <a:rPr lang="pt-PT" sz="1000" u="none" strike="noStrike" dirty="0">
                          <a:effectLst/>
                        </a:rPr>
                        <a:t>Transposição do Regulamento e Diretivas Europeus e criação de um Projeto de Lei</a:t>
                      </a:r>
                      <a:endParaRPr lang="pt-PT" sz="1000" b="0" i="0" u="none" strike="noStrike" dirty="0">
                        <a:solidFill>
                          <a:srgbClr val="000000"/>
                        </a:solidFill>
                        <a:effectLst/>
                        <a:latin typeface="Calibri" panose="020F0502020204030204" pitchFamily="34" charset="0"/>
                      </a:endParaRPr>
                    </a:p>
                  </a:txBody>
                  <a:tcPr marL="7194" marR="7194" marT="7194" marB="0" anchor="ctr"/>
                </a:tc>
                <a:extLst>
                  <a:ext uri="{0D108BD9-81ED-4DB2-BD59-A6C34878D82A}">
                    <a16:rowId xmlns:a16="http://schemas.microsoft.com/office/drawing/2014/main" val="2706216107"/>
                  </a:ext>
                </a:extLst>
              </a:tr>
              <a:tr h="275328">
                <a:tc>
                  <a:txBody>
                    <a:bodyPr/>
                    <a:lstStyle/>
                    <a:p>
                      <a:pPr algn="l" fontAlgn="b"/>
                      <a:r>
                        <a:rPr lang="pt-PT" sz="1000" u="none" strike="noStrike">
                          <a:effectLst/>
                        </a:rPr>
                        <a:t>Colégio de Supervisão da CGD</a:t>
                      </a:r>
                      <a:endParaRPr lang="pt-PT" sz="1000" b="0" i="0" u="none" strike="noStrike">
                        <a:solidFill>
                          <a:srgbClr val="000000"/>
                        </a:solidFill>
                        <a:effectLst/>
                        <a:latin typeface="Calibri" panose="020F0502020204030204" pitchFamily="34" charset="0"/>
                      </a:endParaRPr>
                    </a:p>
                  </a:txBody>
                  <a:tcPr marL="7194" marR="7194" marT="7194" marB="0" anchor="b"/>
                </a:tc>
                <a:tc>
                  <a:txBody>
                    <a:bodyPr/>
                    <a:lstStyle/>
                    <a:p>
                      <a:pPr algn="l" fontAlgn="b"/>
                      <a:r>
                        <a:rPr lang="pt-PT" sz="1000" u="none" strike="noStrike" dirty="0">
                          <a:effectLst/>
                        </a:rPr>
                        <a:t>Acompanhamento e Observação do Grupo CGD em matéria de Prevenção BC/FT</a:t>
                      </a:r>
                      <a:endParaRPr lang="pt-PT" sz="10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581479036"/>
                  </a:ext>
                </a:extLst>
              </a:tr>
            </a:tbl>
          </a:graphicData>
        </a:graphic>
      </p:graphicFrame>
    </p:spTree>
    <p:extLst>
      <p:ext uri="{BB962C8B-B14F-4D97-AF65-F5344CB8AC3E}">
        <p14:creationId xmlns:p14="http://schemas.microsoft.com/office/powerpoint/2010/main" val="78153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DIVULGAÇÃO DE INFORMAÇÃO</a:t>
            </a:r>
          </a:p>
        </p:txBody>
      </p:sp>
      <p:sp>
        <p:nvSpPr>
          <p:cNvPr id="6" name="TextBox 5"/>
          <p:cNvSpPr txBox="1"/>
          <p:nvPr/>
        </p:nvSpPr>
        <p:spPr>
          <a:xfrm>
            <a:off x="2991757" y="1914596"/>
            <a:ext cx="6192000" cy="1126163"/>
          </a:xfrm>
          <a:prstGeom prst="rect">
            <a:avLst/>
          </a:prstGeom>
          <a:noFill/>
        </p:spPr>
        <p:txBody>
          <a:bodyPr wrap="square" lIns="359959" tIns="89990" rIns="359959" bIns="89990" rtlCol="0">
            <a:spAutoFit/>
          </a:bodyPr>
          <a:lstStyle/>
          <a:p>
            <a:pPr algn="just">
              <a:lnSpc>
                <a:spcPct val="150000"/>
              </a:lnSpc>
              <a:defRPr/>
            </a:pPr>
            <a:r>
              <a:rPr lang="pt-PT" sz="1050" dirty="0"/>
              <a:t>A Unidade de Informação Financeira disponibiliza uma página na Internet, acessível através do endereço </a:t>
            </a:r>
            <a:r>
              <a:rPr lang="pt-PT" sz="1050" dirty="0">
                <a:hlinkClick r:id="rId2"/>
              </a:rPr>
              <a:t>https://uif.policiajudiciaria.pt</a:t>
            </a:r>
            <a:r>
              <a:rPr lang="pt-PT" sz="1050" dirty="0"/>
              <a:t>, que registou, até ao final de 2024, um total de 77.046 visitas. Entre as secções mais consultadas destaca-se a dedicada ao novo Portal COS/</a:t>
            </a:r>
            <a:r>
              <a:rPr lang="pt-PT" sz="1050" dirty="0" err="1"/>
              <a:t>goAML</a:t>
            </a:r>
            <a:r>
              <a:rPr lang="pt-PT" sz="1050" dirty="0"/>
              <a:t>, atualmente em fase de testes.</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000000"/>
                </a:solidFill>
              </a:rPr>
              <a:pPr/>
              <a:t>49</a:t>
            </a:fld>
            <a:endParaRPr lang="en-US" sz="1000" dirty="0">
              <a:solidFill>
                <a:srgbClr val="000000"/>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chemeClr val="bg1"/>
                </a:solidFill>
                <a:latin typeface="Calibri" pitchFamily="34" charset="0"/>
              </a:rPr>
              <a:t>A UNIDADE DE INFORMAÇÃO FINANCEIRA DISPÕE DE UMA PÁGINA NA INTERNET PARA DIVULGAÇÃO DAS SUAS ATIVIDADES.</a:t>
            </a:r>
            <a:endParaRPr lang="pt-PT" sz="1100" b="1" dirty="0">
              <a:solidFill>
                <a:srgbClr val="FFFFFF"/>
              </a:solidFill>
            </a:endParaRPr>
          </a:p>
        </p:txBody>
      </p:sp>
    </p:spTree>
    <p:extLst>
      <p:ext uri="{BB962C8B-B14F-4D97-AF65-F5344CB8AC3E}">
        <p14:creationId xmlns:p14="http://schemas.microsoft.com/office/powerpoint/2010/main" val="249906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NOTA INTRODUTÓRIA</a:t>
            </a:r>
          </a:p>
        </p:txBody>
      </p:sp>
      <p:sp>
        <p:nvSpPr>
          <p:cNvPr id="6" name="TextBox 5"/>
          <p:cNvSpPr txBox="1"/>
          <p:nvPr/>
        </p:nvSpPr>
        <p:spPr>
          <a:xfrm>
            <a:off x="136444" y="1184643"/>
            <a:ext cx="8640000" cy="1982231"/>
          </a:xfrm>
          <a:prstGeom prst="rect">
            <a:avLst/>
          </a:prstGeom>
          <a:noFill/>
        </p:spPr>
        <p:txBody>
          <a:bodyPr wrap="square" lIns="359959" tIns="89990" rIns="359959" bIns="89990" rtlCol="0">
            <a:spAutoFit/>
          </a:bodyPr>
          <a:lstStyle/>
          <a:p>
            <a:pPr algn="just"/>
            <a:endParaRPr lang="pt-PT" sz="900" dirty="0">
              <a:solidFill>
                <a:schemeClr val="tx2"/>
              </a:solidFill>
            </a:endParaRPr>
          </a:p>
          <a:p>
            <a:pPr algn="just">
              <a:lnSpc>
                <a:spcPct val="150000"/>
              </a:lnSpc>
            </a:pPr>
            <a:r>
              <a:rPr lang="pt-PT" sz="1100" dirty="0"/>
              <a:t>Apesar de a Lei n.º 83/2017, de 18 de agosto, estar em vigor há mais de sete anos, continua a verificar-se a existência de entidades obrigadas que reportam pouca ou nenhuma informação, contrastando com outras da mesma área de negócio que o fazem de forma regular.</a:t>
            </a:r>
          </a:p>
          <a:p>
            <a:pPr algn="just">
              <a:lnSpc>
                <a:spcPct val="150000"/>
              </a:lnSpc>
            </a:pPr>
            <a:r>
              <a:rPr lang="pt-PT" sz="1100" dirty="0"/>
              <a:t>As entidades financeiras continuam a destacar-se como as principais responsáveis pela submissão de comunicações. Em contraste, o número de comunicações provenientes das entidades não financeiras mantém-se significativamente reduzido, revelando-se desproporcional face ao volume de negócios inerente às respetivas áreas de atividade.</a:t>
            </a:r>
          </a:p>
          <a:p>
            <a:pPr algn="just"/>
            <a:endParaRPr lang="pt-PT" sz="900" dirty="0">
              <a:solidFill>
                <a:schemeClr val="tx2"/>
              </a:solidFill>
            </a:endParaRPr>
          </a:p>
        </p:txBody>
      </p:sp>
      <p:sp>
        <p:nvSpPr>
          <p:cNvPr id="2"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5</a:t>
            </a:fld>
            <a:endParaRPr lang="en-US" sz="1000" dirty="0">
              <a:solidFill>
                <a:srgbClr val="254061"/>
              </a:solidFill>
            </a:endParaRPr>
          </a:p>
        </p:txBody>
      </p:sp>
    </p:spTree>
    <p:extLst>
      <p:ext uri="{BB962C8B-B14F-4D97-AF65-F5344CB8AC3E}">
        <p14:creationId xmlns:p14="http://schemas.microsoft.com/office/powerpoint/2010/main" val="1584875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pPr algn="r"/>
            <a:r>
              <a:rPr lang="pt-PT" sz="1400" dirty="0"/>
              <a:t>UNIDADE DE INFORMAÇÃO FINANCEIRA</a:t>
            </a:r>
          </a:p>
          <a:p>
            <a:pPr algn="r"/>
            <a:r>
              <a:rPr lang="pt-PT" sz="1400" dirty="0"/>
              <a:t> </a:t>
            </a:r>
          </a:p>
          <a:p>
            <a:pPr algn="r"/>
            <a:r>
              <a:rPr lang="pt-PT" sz="1400" dirty="0"/>
              <a:t>Novo Edifício-sede da Polícia Judiciária</a:t>
            </a:r>
          </a:p>
          <a:p>
            <a:pPr algn="r"/>
            <a:r>
              <a:rPr lang="pt-PT" sz="1400" dirty="0"/>
              <a:t>Rua Gomes Freire</a:t>
            </a:r>
          </a:p>
          <a:p>
            <a:pPr algn="r"/>
            <a:r>
              <a:rPr lang="pt-PT" sz="1400" dirty="0"/>
              <a:t>P-1169-007 Lisboa</a:t>
            </a:r>
          </a:p>
          <a:p>
            <a:pPr algn="r"/>
            <a:r>
              <a:rPr lang="pt-PT" sz="1400" dirty="0"/>
              <a:t> </a:t>
            </a:r>
          </a:p>
          <a:p>
            <a:pPr algn="r"/>
            <a:r>
              <a:rPr lang="pt-PT" sz="1400" dirty="0"/>
              <a:t>Telefone: +351 211 967 000</a:t>
            </a:r>
          </a:p>
          <a:p>
            <a:pPr algn="r"/>
            <a:r>
              <a:rPr lang="pt-PT" sz="1400" dirty="0"/>
              <a:t>Fax: +351 213 142 424</a:t>
            </a:r>
          </a:p>
          <a:p>
            <a:pPr algn="r"/>
            <a:r>
              <a:rPr lang="pt-PT" sz="1400" dirty="0"/>
              <a:t> </a:t>
            </a:r>
          </a:p>
          <a:p>
            <a:pPr algn="r"/>
            <a:r>
              <a:rPr lang="pt-PT" sz="1400" dirty="0"/>
              <a:t>https://uif.policiajudiciaria.pt</a:t>
            </a:r>
          </a:p>
          <a:p>
            <a:pPr algn="r"/>
            <a:endParaRPr lang="pt-PT" sz="1400" dirty="0"/>
          </a:p>
          <a:p>
            <a:pPr algn="r"/>
            <a:r>
              <a:rPr lang="pt-PT" sz="1400" dirty="0"/>
              <a:t>Correio eletrónico:</a:t>
            </a:r>
          </a:p>
          <a:p>
            <a:pPr algn="r"/>
            <a:r>
              <a:rPr lang="pt-PT" sz="1400" dirty="0"/>
              <a:t>Geral: </a:t>
            </a:r>
            <a:r>
              <a:rPr lang="pt-PT" sz="1400" dirty="0">
                <a:solidFill>
                  <a:schemeClr val="bg1">
                    <a:lumMod val="95000"/>
                  </a:schemeClr>
                </a:solidFill>
                <a:hlinkClick r:id="rId2"/>
              </a:rPr>
              <a:t>uif@pj.pt</a:t>
            </a:r>
            <a:endParaRPr lang="pt-PT" sz="1400" dirty="0">
              <a:solidFill>
                <a:schemeClr val="bg1">
                  <a:lumMod val="95000"/>
                </a:schemeClr>
              </a:solidFill>
            </a:endParaRPr>
          </a:p>
          <a:p>
            <a:pPr algn="r"/>
            <a:r>
              <a:rPr lang="pt-PT" sz="1400" dirty="0"/>
              <a:t>Questões relacionadas com o novo Portal COS/goAML: </a:t>
            </a:r>
            <a:r>
              <a:rPr lang="pt-PT" sz="1400" dirty="0">
                <a:solidFill>
                  <a:schemeClr val="bg2"/>
                </a:solidFill>
                <a:hlinkClick r:id="rId3"/>
              </a:rPr>
              <a:t>uif.portalcos@pj.pt</a:t>
            </a:r>
            <a:endParaRPr lang="pt-PT" sz="1400" dirty="0">
              <a:solidFill>
                <a:schemeClr val="bg2"/>
              </a:solidFill>
            </a:endParaRPr>
          </a:p>
          <a:p>
            <a:pPr algn="r"/>
            <a:endParaRPr lang="pt-PT" sz="1400" dirty="0"/>
          </a:p>
        </p:txBody>
      </p:sp>
    </p:spTree>
    <p:extLst>
      <p:ext uri="{BB962C8B-B14F-4D97-AF65-F5344CB8AC3E}">
        <p14:creationId xmlns:p14="http://schemas.microsoft.com/office/powerpoint/2010/main" val="333721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NOTA INTRODUTÓRIA</a:t>
            </a:r>
          </a:p>
        </p:txBody>
      </p:sp>
      <p:sp>
        <p:nvSpPr>
          <p:cNvPr id="6" name="TextBox 5"/>
          <p:cNvSpPr txBox="1"/>
          <p:nvPr/>
        </p:nvSpPr>
        <p:spPr>
          <a:xfrm>
            <a:off x="136444" y="715267"/>
            <a:ext cx="8640000" cy="4175139"/>
          </a:xfrm>
          <a:prstGeom prst="rect">
            <a:avLst/>
          </a:prstGeom>
          <a:noFill/>
        </p:spPr>
        <p:txBody>
          <a:bodyPr wrap="square" lIns="359959" tIns="89990" rIns="359959" bIns="89990" rtlCol="0">
            <a:spAutoFit/>
          </a:bodyPr>
          <a:lstStyle/>
          <a:p>
            <a:pPr algn="just"/>
            <a:endParaRPr lang="pt-PT" sz="900" dirty="0">
              <a:solidFill>
                <a:schemeClr val="tx2"/>
              </a:solidFill>
            </a:endParaRPr>
          </a:p>
          <a:p>
            <a:pPr algn="just">
              <a:lnSpc>
                <a:spcPct val="150000"/>
              </a:lnSpc>
            </a:pPr>
            <a:r>
              <a:rPr lang="pt-PT" sz="1100" dirty="0"/>
              <a:t>A União Europeia aprovou, em 2024, um novo pacote legislativo para a prevenção e combate do branqueamento, financiamento do terrorismo constituído por:</a:t>
            </a:r>
          </a:p>
          <a:p>
            <a:pPr marL="171450" indent="-171450" algn="just">
              <a:lnSpc>
                <a:spcPct val="150000"/>
              </a:lnSpc>
              <a:buFont typeface="Wingdings" panose="05000000000000000000" pitchFamily="2" charset="2"/>
              <a:buChar char="§"/>
            </a:pPr>
            <a:r>
              <a:rPr lang="pt-PT" sz="1100" dirty="0"/>
              <a:t> </a:t>
            </a:r>
            <a:r>
              <a:rPr lang="pt-PT" sz="1100" dirty="0">
                <a:latin typeface="+mj-lt"/>
              </a:rPr>
              <a:t>Um regulamento que estabelece uma nova Autoridade da União Europeia para o Combate ao Branqueamento de Capitais, (AMLA) dotada de poderes para impor sanções e coimas; (</a:t>
            </a:r>
            <a:r>
              <a:rPr lang="pt-PT" sz="1100" b="0" i="0" dirty="0">
                <a:effectLst/>
                <a:latin typeface="+mj-lt"/>
              </a:rPr>
              <a:t>Regulamento (UE) 2024/1620 do Parlamento Europeu e do Conselho, de 31 de maio de 2024);</a:t>
            </a:r>
            <a:endParaRPr lang="pt-PT" sz="1100" dirty="0">
              <a:latin typeface="+mj-lt"/>
            </a:endParaRPr>
          </a:p>
          <a:p>
            <a:pPr marL="171450" indent="-171450" algn="just">
              <a:lnSpc>
                <a:spcPct val="150000"/>
              </a:lnSpc>
              <a:buFont typeface="Wingdings" panose="05000000000000000000" pitchFamily="2" charset="2"/>
              <a:buChar char="§"/>
            </a:pPr>
            <a:r>
              <a:rPr lang="pt-PT" sz="1100" dirty="0">
                <a:latin typeface="+mj-lt"/>
              </a:rPr>
              <a:t>Um regulamento que revê o Regulamento sobre Transferências de Fundos, adotado em maio de 2023, com o objetivo de tornar as transferências de cripto ativos mais transparentes e totalmente rastreáveis;(</a:t>
            </a:r>
            <a:r>
              <a:rPr lang="pt-PT" sz="1100" b="0" i="0" dirty="0">
                <a:effectLst/>
                <a:latin typeface="+mj-lt"/>
              </a:rPr>
              <a:t>Regulamento (UE) 2023/1113 do Parlamento Europeu e do Conselho, de 31 de maio de 2023);</a:t>
            </a:r>
            <a:endParaRPr lang="pt-PT" sz="1100" dirty="0">
              <a:latin typeface="+mj-lt"/>
            </a:endParaRPr>
          </a:p>
          <a:p>
            <a:pPr marL="171450" indent="-171450" algn="just">
              <a:lnSpc>
                <a:spcPct val="150000"/>
              </a:lnSpc>
              <a:buFont typeface="Wingdings" panose="05000000000000000000" pitchFamily="2" charset="2"/>
              <a:buChar char="§"/>
            </a:pPr>
            <a:r>
              <a:rPr lang="pt-PT" sz="1100" dirty="0">
                <a:latin typeface="+mj-lt"/>
              </a:rPr>
              <a:t>Um regulamento relativo à prevenção da utilização do sistema financeiro para efeitos de branqueamento de capitais e de financiamento do terrorismo; </a:t>
            </a:r>
            <a:r>
              <a:rPr lang="pt-PT" sz="1100" cap="small" dirty="0">
                <a:latin typeface="+mj-lt"/>
              </a:rPr>
              <a:t>Regulamento(UE) 2024/1624 Do Parlamento Europeu E Do Conselho </a:t>
            </a:r>
            <a:r>
              <a:rPr lang="pt-PT" sz="1100" dirty="0">
                <a:latin typeface="+mj-lt"/>
              </a:rPr>
              <a:t>de 31 de maio de 2024;</a:t>
            </a:r>
          </a:p>
          <a:p>
            <a:pPr marL="171450" indent="-171450" algn="just">
              <a:lnSpc>
                <a:spcPct val="150000"/>
              </a:lnSpc>
              <a:buFont typeface="Wingdings" panose="05000000000000000000" pitchFamily="2" charset="2"/>
              <a:buChar char="§"/>
            </a:pPr>
            <a:r>
              <a:rPr lang="pt-PT" sz="1100" dirty="0">
                <a:latin typeface="+mj-lt"/>
              </a:rPr>
              <a:t>Uma diretiva que estabelece os mecanismos a criar pelos Estados-Membros para prevenir a utilização do sistema financeiro para efeitos de branqueamento de capitais e de financiamento do terrorismo (DIRETIVA (UE) 2024/1640 DO PARLAMENTO EUROPEU E DO CONSELHO de 31 de maio de 2024.</a:t>
            </a:r>
          </a:p>
          <a:p>
            <a:pPr algn="just"/>
            <a:endParaRPr lang="pt-PT" sz="900" dirty="0"/>
          </a:p>
          <a:p>
            <a:r>
              <a:rPr lang="pt-PT" sz="1200" dirty="0"/>
              <a:t>                                                                                                                                António Oliveira</a:t>
            </a:r>
          </a:p>
          <a:p>
            <a:r>
              <a:rPr lang="pt-PT" sz="1200" dirty="0"/>
              <a:t>                                                                                                                                         Diretor</a:t>
            </a:r>
          </a:p>
        </p:txBody>
      </p:sp>
      <p:sp>
        <p:nvSpPr>
          <p:cNvPr id="2"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6</a:t>
            </a:fld>
            <a:endParaRPr lang="en-US" sz="1000" dirty="0">
              <a:solidFill>
                <a:srgbClr val="254061"/>
              </a:solidFill>
            </a:endParaRPr>
          </a:p>
        </p:txBody>
      </p:sp>
    </p:spTree>
    <p:extLst>
      <p:ext uri="{BB962C8B-B14F-4D97-AF65-F5344CB8AC3E}">
        <p14:creationId xmlns:p14="http://schemas.microsoft.com/office/powerpoint/2010/main" val="322755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UNIDADE DE INFORMAÇÃO FINANCEIRA</a:t>
            </a:r>
          </a:p>
        </p:txBody>
      </p:sp>
      <p:sp>
        <p:nvSpPr>
          <p:cNvPr id="6" name="TextBox 5"/>
          <p:cNvSpPr txBox="1"/>
          <p:nvPr/>
        </p:nvSpPr>
        <p:spPr>
          <a:xfrm>
            <a:off x="2940436" y="1381034"/>
            <a:ext cx="6192000" cy="2551617"/>
          </a:xfrm>
          <a:prstGeom prst="rect">
            <a:avLst/>
          </a:prstGeom>
          <a:noFill/>
        </p:spPr>
        <p:txBody>
          <a:bodyPr wrap="square" lIns="359959" tIns="89990" rIns="359959" bIns="89990" rtlCol="0">
            <a:spAutoFit/>
          </a:bodyPr>
          <a:lstStyle/>
          <a:p>
            <a:pPr algn="just"/>
            <a:r>
              <a:rPr lang="pt-PT" sz="1100" dirty="0"/>
              <a:t>A Unidade de Informação Financeira é a unidade central nacional com competência para recolher, centralizar, tratar e difundir a informação relativa a suspeitas de branqueamento e de financiamento ao terrorismo.</a:t>
            </a:r>
          </a:p>
          <a:p>
            <a:pPr algn="just"/>
            <a:endParaRPr lang="pt-PT" sz="1100" dirty="0"/>
          </a:p>
          <a:p>
            <a:pPr algn="just"/>
            <a:r>
              <a:rPr lang="pt-PT" sz="1100" dirty="0"/>
              <a:t>A Unidade de Informação Financeira tem, entre outras, a competência para elaborar relatórios de análise operacional e estratégica.</a:t>
            </a:r>
          </a:p>
          <a:p>
            <a:pPr algn="just"/>
            <a:endParaRPr lang="pt-PT" sz="1100" dirty="0"/>
          </a:p>
          <a:p>
            <a:pPr algn="just"/>
            <a:r>
              <a:rPr lang="pt-PT" sz="1100" dirty="0"/>
              <a:t>Atendendo às competências atribuídas em matéria de crimes tributários, a UIF acolhe o Grupo Permanente de Ligação que é constituído por funcionários da Autoridade Tributária e Aduaneira.</a:t>
            </a:r>
          </a:p>
          <a:p>
            <a:pPr algn="just"/>
            <a:endParaRPr lang="pt-PT" sz="1100" dirty="0"/>
          </a:p>
          <a:p>
            <a:pPr algn="just"/>
            <a:r>
              <a:rPr lang="pt-PT" sz="1100" dirty="0"/>
              <a:t>As comunicações de operações suspeitas, provenientes das entidades sujeitas, têm como destinatário, em simultâneo, a UIF, através do correio eletrónico </a:t>
            </a:r>
            <a:r>
              <a:rPr lang="pt-PT" sz="1100" dirty="0">
                <a:hlinkClick r:id="rId2">
                  <a:extLst>
                    <a:ext uri="{A12FA001-AC4F-418D-AE19-62706E023703}">
                      <ahyp:hlinkClr xmlns:ahyp="http://schemas.microsoft.com/office/drawing/2018/hyperlinkcolor" val="tx"/>
                    </a:ext>
                  </a:extLst>
                </a:hlinkClick>
              </a:rPr>
              <a:t>uif.comunicacoes@pj.pt</a:t>
            </a:r>
            <a:r>
              <a:rPr lang="pt-PT" sz="1100" dirty="0"/>
              <a:t>, e o Departamento Central de Investigação e Ação Penal, DCIAP, através de </a:t>
            </a:r>
            <a:r>
              <a:rPr lang="pt-PT" sz="1100" dirty="0">
                <a:hlinkClick r:id="rId3">
                  <a:extLst>
                    <a:ext uri="{A12FA001-AC4F-418D-AE19-62706E023703}">
                      <ahyp:hlinkClr xmlns:ahyp="http://schemas.microsoft.com/office/drawing/2018/hyperlinkcolor" val="tx"/>
                    </a:ext>
                  </a:extLst>
                </a:hlinkClick>
              </a:rPr>
              <a:t>uai.dciap@pgr.pt</a:t>
            </a:r>
            <a:r>
              <a:rPr lang="pt-PT" sz="1100" dirty="0"/>
              <a:t>.</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7</a:t>
            </a:fld>
            <a:endParaRPr lang="en-US" sz="1000" dirty="0">
              <a:solidFill>
                <a:srgbClr val="254061"/>
              </a:solidFill>
            </a:endParaRPr>
          </a:p>
        </p:txBody>
      </p:sp>
      <p:sp>
        <p:nvSpPr>
          <p:cNvPr id="18" name="TextBox 17"/>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ctr">
            <a:noAutofit/>
          </a:bodyPr>
          <a:lstStyle/>
          <a:p>
            <a:pPr algn="r">
              <a:lnSpc>
                <a:spcPct val="150000"/>
              </a:lnSpc>
            </a:pPr>
            <a:r>
              <a:rPr lang="pt-PT" sz="1100" b="1" dirty="0">
                <a:solidFill>
                  <a:srgbClr val="FFFFFF"/>
                </a:solidFill>
              </a:rPr>
              <a:t>AS COMPETÊNCIAS INSTITUÍDAS DA UIF ESTÃO DEFINIDAS Nº ARTº 82º DA LEI 83/2017 DE 18 AGOSTO.</a:t>
            </a:r>
          </a:p>
        </p:txBody>
      </p:sp>
    </p:spTree>
    <p:extLst>
      <p:ext uri="{BB962C8B-B14F-4D97-AF65-F5344CB8AC3E}">
        <p14:creationId xmlns:p14="http://schemas.microsoft.com/office/powerpoint/2010/main" val="131943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UNIDADE DE INFORMAÇÃO FINANCEIRA</a:t>
            </a:r>
          </a:p>
        </p:txBody>
      </p:sp>
      <p:sp>
        <p:nvSpPr>
          <p:cNvPr id="6" name="TextBox 5"/>
          <p:cNvSpPr txBox="1"/>
          <p:nvPr/>
        </p:nvSpPr>
        <p:spPr>
          <a:xfrm>
            <a:off x="-7" y="1243394"/>
            <a:ext cx="9144000" cy="1312816"/>
          </a:xfrm>
          <a:prstGeom prst="rect">
            <a:avLst/>
          </a:prstGeom>
          <a:noFill/>
        </p:spPr>
        <p:txBody>
          <a:bodyPr wrap="square" lIns="359959" tIns="89990" rIns="359959" bIns="89990" rtlCol="0">
            <a:spAutoFit/>
          </a:bodyPr>
          <a:lstStyle/>
          <a:p>
            <a:pPr algn="just"/>
            <a:r>
              <a:rPr lang="pt-PT" sz="1050" dirty="0"/>
              <a:t>No contexto da análise das comunicações de operações suspeitas e/ou sistemáticas, a UIF mantém uma articulação estreita com o DCIAP, com quem partilha informação, designadamente através da elaboração de relatórios de análise operacional e estratégica.</a:t>
            </a:r>
          </a:p>
          <a:p>
            <a:pPr algn="just"/>
            <a:endParaRPr lang="pt-PT" sz="1050" dirty="0"/>
          </a:p>
          <a:p>
            <a:pPr algn="just"/>
            <a:r>
              <a:rPr lang="pt-PT" sz="1050" dirty="0"/>
              <a:t>Os pedidos de informação financeira e relatórios de análise operacional estão enquadrados na Lei 54/2021, de 13 de agosto. </a:t>
            </a:r>
          </a:p>
          <a:p>
            <a:pPr algn="just"/>
            <a:endParaRPr lang="pt-PT" sz="1050" dirty="0"/>
          </a:p>
          <a:p>
            <a:pPr algn="just"/>
            <a:r>
              <a:rPr lang="pt-PT" sz="1050" dirty="0"/>
              <a:t>A UIF tem ainda como competências  o retorno de informação referente às comunicações de operações suspeitas recebidas (resultado da análise e o seu encaminhamento).</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8</a:t>
            </a:fld>
            <a:endParaRPr lang="en-US" sz="1000" dirty="0">
              <a:solidFill>
                <a:srgbClr val="254061"/>
              </a:solidFill>
            </a:endParaRPr>
          </a:p>
        </p:txBody>
      </p:sp>
      <p:grpSp>
        <p:nvGrpSpPr>
          <p:cNvPr id="2" name="Grupo 1"/>
          <p:cNvGrpSpPr/>
          <p:nvPr/>
        </p:nvGrpSpPr>
        <p:grpSpPr>
          <a:xfrm>
            <a:off x="1240553" y="2714483"/>
            <a:ext cx="6662884" cy="1628696"/>
            <a:chOff x="1240558" y="2962068"/>
            <a:chExt cx="6662884" cy="1628696"/>
          </a:xfrm>
        </p:grpSpPr>
        <p:grpSp>
          <p:nvGrpSpPr>
            <p:cNvPr id="36" name="Group 35"/>
            <p:cNvGrpSpPr>
              <a:grpSpLocks noChangeAspect="1"/>
            </p:cNvGrpSpPr>
            <p:nvPr/>
          </p:nvGrpSpPr>
          <p:grpSpPr>
            <a:xfrm>
              <a:off x="1240558" y="2962068"/>
              <a:ext cx="6662879" cy="875773"/>
              <a:chOff x="1505311" y="3259663"/>
              <a:chExt cx="6662879" cy="467891"/>
            </a:xfrm>
          </p:grpSpPr>
          <p:sp>
            <p:nvSpPr>
              <p:cNvPr id="10" name="Pentagon 9"/>
              <p:cNvSpPr/>
              <p:nvPr/>
            </p:nvSpPr>
            <p:spPr>
              <a:xfrm>
                <a:off x="1505311" y="3396098"/>
                <a:ext cx="2160000" cy="123111"/>
              </a:xfrm>
              <a:prstGeom prst="homePlat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800" b="1" dirty="0"/>
                  <a:t>COS, CSO</a:t>
                </a:r>
              </a:p>
            </p:txBody>
          </p:sp>
          <p:sp>
            <p:nvSpPr>
              <p:cNvPr id="11" name="Chevron 10"/>
              <p:cNvSpPr/>
              <p:nvPr/>
            </p:nvSpPr>
            <p:spPr>
              <a:xfrm>
                <a:off x="3756753" y="3259663"/>
                <a:ext cx="2160000" cy="117831"/>
              </a:xfrm>
              <a:prstGeom prst="chevr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800" b="1" dirty="0">
                    <a:solidFill>
                      <a:srgbClr val="FFFFFF"/>
                    </a:solidFill>
                  </a:rPr>
                  <a:t>PRODUÇÃO DE INFORMAÇÕES</a:t>
                </a:r>
              </a:p>
            </p:txBody>
          </p:sp>
          <p:cxnSp>
            <p:nvCxnSpPr>
              <p:cNvPr id="30" name="Straight Connector 29"/>
              <p:cNvCxnSpPr/>
              <p:nvPr/>
            </p:nvCxnSpPr>
            <p:spPr>
              <a:xfrm>
                <a:off x="6008190" y="3564172"/>
                <a:ext cx="216000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756753" y="3727554"/>
                <a:ext cx="216000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21" name="Rectangle 18"/>
            <p:cNvSpPr/>
            <p:nvPr/>
          </p:nvSpPr>
          <p:spPr>
            <a:xfrm>
              <a:off x="3491998" y="3457553"/>
              <a:ext cx="2160000" cy="540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UIF</a:t>
              </a:r>
            </a:p>
          </p:txBody>
        </p:sp>
        <p:sp>
          <p:nvSpPr>
            <p:cNvPr id="28" name="Rectangle 18"/>
            <p:cNvSpPr/>
            <p:nvPr/>
          </p:nvSpPr>
          <p:spPr>
            <a:xfrm>
              <a:off x="5743442" y="3182618"/>
              <a:ext cx="2160000"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DCIAP</a:t>
              </a:r>
            </a:p>
          </p:txBody>
        </p:sp>
        <p:sp>
          <p:nvSpPr>
            <p:cNvPr id="31" name="Rectangle 18"/>
            <p:cNvSpPr/>
            <p:nvPr/>
          </p:nvSpPr>
          <p:spPr>
            <a:xfrm>
              <a:off x="5743442" y="3414115"/>
              <a:ext cx="2160000"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AUTORIDADES JUDICIÁRIAS</a:t>
              </a:r>
            </a:p>
          </p:txBody>
        </p:sp>
        <p:sp>
          <p:nvSpPr>
            <p:cNvPr id="34" name="Rectangle 18"/>
            <p:cNvSpPr/>
            <p:nvPr/>
          </p:nvSpPr>
          <p:spPr>
            <a:xfrm>
              <a:off x="5743442" y="3645612"/>
              <a:ext cx="2160000"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POLÍCIA JUDICIÁRIA</a:t>
              </a:r>
            </a:p>
          </p:txBody>
        </p:sp>
        <p:sp>
          <p:nvSpPr>
            <p:cNvPr id="37" name="Rectangle 18"/>
            <p:cNvSpPr/>
            <p:nvPr/>
          </p:nvSpPr>
          <p:spPr>
            <a:xfrm>
              <a:off x="5743437" y="3877109"/>
              <a:ext cx="2160000"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GABINETE DE RECUPERAÇÃO DE ATIVOS</a:t>
              </a:r>
            </a:p>
          </p:txBody>
        </p:sp>
        <p:sp>
          <p:nvSpPr>
            <p:cNvPr id="38" name="Rectangle 18"/>
            <p:cNvSpPr/>
            <p:nvPr/>
          </p:nvSpPr>
          <p:spPr>
            <a:xfrm>
              <a:off x="5743442" y="4113545"/>
              <a:ext cx="2160000"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CONGÉNERES UIF</a:t>
              </a:r>
            </a:p>
          </p:txBody>
        </p:sp>
        <p:sp>
          <p:nvSpPr>
            <p:cNvPr id="39" name="Rectangle 18"/>
            <p:cNvSpPr/>
            <p:nvPr/>
          </p:nvSpPr>
          <p:spPr>
            <a:xfrm>
              <a:off x="1240559" y="3473438"/>
              <a:ext cx="2058354"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ENTIDADES OBRIGADAS</a:t>
              </a:r>
            </a:p>
          </p:txBody>
        </p:sp>
        <p:sp>
          <p:nvSpPr>
            <p:cNvPr id="40" name="Pentagon 9"/>
            <p:cNvSpPr/>
            <p:nvPr/>
          </p:nvSpPr>
          <p:spPr>
            <a:xfrm>
              <a:off x="1240559" y="3857168"/>
              <a:ext cx="2160000" cy="230432"/>
            </a:xfrm>
            <a:prstGeom prst="homePlat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800" b="1" dirty="0"/>
                <a:t>INFO. ESPONTÂNEA OU RELATÓRIOS INFO.</a:t>
              </a:r>
            </a:p>
          </p:txBody>
        </p:sp>
        <p:sp>
          <p:nvSpPr>
            <p:cNvPr id="41" name="Rectangle 18"/>
            <p:cNvSpPr/>
            <p:nvPr/>
          </p:nvSpPr>
          <p:spPr>
            <a:xfrm>
              <a:off x="1240559" y="4105881"/>
              <a:ext cx="2058354" cy="197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CONGÉNERES UIF</a:t>
              </a:r>
            </a:p>
          </p:txBody>
        </p:sp>
        <p:sp>
          <p:nvSpPr>
            <p:cNvPr id="43" name="Chevron 10"/>
            <p:cNvSpPr/>
            <p:nvPr/>
          </p:nvSpPr>
          <p:spPr>
            <a:xfrm flipH="1">
              <a:off x="3491998" y="4370214"/>
              <a:ext cx="2160000" cy="220550"/>
            </a:xfrm>
            <a:prstGeom prst="chevr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800" b="1" dirty="0">
                  <a:solidFill>
                    <a:srgbClr val="FFFFFF"/>
                  </a:solidFill>
                </a:rPr>
                <a:t>RETORNO DE INFORMAÇÃO</a:t>
              </a:r>
            </a:p>
          </p:txBody>
        </p:sp>
      </p:grpSp>
    </p:spTree>
    <p:extLst>
      <p:ext uri="{BB962C8B-B14F-4D97-AF65-F5344CB8AC3E}">
        <p14:creationId xmlns:p14="http://schemas.microsoft.com/office/powerpoint/2010/main" val="338084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1210849"/>
            <a:ext cx="2940436" cy="3240000"/>
          </a:xfrm>
          <a:prstGeom prst="rect">
            <a:avLst/>
          </a:prstGeom>
          <a:solidFill>
            <a:schemeClr val="accent1">
              <a:lumMod val="50000"/>
            </a:schemeClr>
          </a:solidFill>
        </p:spPr>
        <p:txBody>
          <a:bodyPr wrap="square" lIns="359959" tIns="89990" rIns="359959" bIns="89990" rtlCol="0" anchor="t">
            <a:noAutofit/>
          </a:bodyPr>
          <a:lstStyle/>
          <a:p>
            <a:pPr algn="ctr">
              <a:lnSpc>
                <a:spcPct val="150000"/>
              </a:lnSpc>
            </a:pPr>
            <a:r>
              <a:rPr lang="pt-PT" sz="1000" b="1" dirty="0">
                <a:solidFill>
                  <a:srgbClr val="FFFFFF"/>
                </a:solidFill>
              </a:rPr>
              <a:t>RECURSOS HUMANOS</a:t>
            </a:r>
          </a:p>
        </p:txBody>
      </p:sp>
      <p:sp>
        <p:nvSpPr>
          <p:cNvPr id="4" name="Rectangle 3"/>
          <p:cNvSpPr/>
          <p:nvPr/>
        </p:nvSpPr>
        <p:spPr>
          <a:xfrm>
            <a:off x="0" y="1"/>
            <a:ext cx="9144000" cy="89999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59959" tIns="179980" rIns="359959" bIns="179980" rtlCol="0" anchor="ctr"/>
          <a:lstStyle/>
          <a:p>
            <a:r>
              <a:rPr lang="pt-PT" dirty="0"/>
              <a:t>UNIDADE DE INFORMAÇÃO FINANCEIRA</a:t>
            </a:r>
          </a:p>
        </p:txBody>
      </p:sp>
      <p:sp>
        <p:nvSpPr>
          <p:cNvPr id="5" name="Slide Number Placeholder 1"/>
          <p:cNvSpPr>
            <a:spLocks noGrp="1"/>
          </p:cNvSpPr>
          <p:nvPr>
            <p:ph type="sldNum" sz="quarter" idx="12"/>
          </p:nvPr>
        </p:nvSpPr>
        <p:spPr>
          <a:xfrm>
            <a:off x="7858806" y="4767264"/>
            <a:ext cx="1285195" cy="273844"/>
          </a:xfrm>
        </p:spPr>
        <p:txBody>
          <a:bodyPr lIns="359959" tIns="89990" rIns="359959" bIns="89990"/>
          <a:lstStyle/>
          <a:p>
            <a:fld id="{6B9A430A-1239-824B-971C-3B3143C875C6}" type="slidenum">
              <a:rPr lang="en-US" sz="1000">
                <a:solidFill>
                  <a:srgbClr val="254061"/>
                </a:solidFill>
              </a:rPr>
              <a:pPr/>
              <a:t>9</a:t>
            </a:fld>
            <a:endParaRPr lang="en-US" sz="1000" dirty="0">
              <a:solidFill>
                <a:srgbClr val="254061"/>
              </a:solidFill>
            </a:endParaRPr>
          </a:p>
        </p:txBody>
      </p:sp>
      <p:grpSp>
        <p:nvGrpSpPr>
          <p:cNvPr id="3" name="Group 2"/>
          <p:cNvGrpSpPr/>
          <p:nvPr/>
        </p:nvGrpSpPr>
        <p:grpSpPr>
          <a:xfrm>
            <a:off x="3528000" y="1180610"/>
            <a:ext cx="5040000" cy="3303367"/>
            <a:chOff x="3528000" y="1371982"/>
            <a:chExt cx="5040000" cy="3303367"/>
          </a:xfrm>
        </p:grpSpPr>
        <p:cxnSp>
          <p:nvCxnSpPr>
            <p:cNvPr id="67" name="Straight Connector 66"/>
            <p:cNvCxnSpPr/>
            <p:nvPr/>
          </p:nvCxnSpPr>
          <p:spPr>
            <a:xfrm rot="16200000">
              <a:off x="6876487" y="2906594"/>
              <a:ext cx="900000" cy="0"/>
            </a:xfrm>
            <a:prstGeom prst="line">
              <a:avLst/>
            </a:prstGeom>
            <a:ln w="19050" cmpd="sng">
              <a:solidFill>
                <a:srgbClr val="95B3D7"/>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a:off x="6024163" y="2906594"/>
              <a:ext cx="900000" cy="0"/>
            </a:xfrm>
            <a:prstGeom prst="line">
              <a:avLst/>
            </a:prstGeom>
            <a:ln w="19050" cmpd="sng">
              <a:solidFill>
                <a:srgbClr val="95B3D7"/>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598934" y="2175538"/>
              <a:ext cx="449066"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a:off x="5598000" y="2006593"/>
              <a:ext cx="900000"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a:off x="4049516" y="3176594"/>
              <a:ext cx="1439996"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a:off x="7188810" y="3446593"/>
              <a:ext cx="1980000"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6200000">
              <a:off x="4631838" y="3446593"/>
              <a:ext cx="1980000"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a:off x="3197190" y="3176593"/>
              <a:ext cx="1440000"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658810" y="1371982"/>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DIREÇÃO</a:t>
              </a:r>
            </a:p>
          </p:txBody>
        </p:sp>
        <p:sp>
          <p:nvSpPr>
            <p:cNvPr id="45" name="Rectangle 44"/>
            <p:cNvSpPr/>
            <p:nvPr/>
          </p:nvSpPr>
          <p:spPr>
            <a:xfrm>
              <a:off x="7789620" y="4207350"/>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NÚCLEO DE EXPEDIENTE E ARQUIVO</a:t>
              </a:r>
            </a:p>
          </p:txBody>
        </p:sp>
        <p:sp>
          <p:nvSpPr>
            <p:cNvPr id="46" name="Rectangle 45"/>
            <p:cNvSpPr/>
            <p:nvPr/>
          </p:nvSpPr>
          <p:spPr>
            <a:xfrm>
              <a:off x="5232649" y="3640277"/>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BRIGADA DE TRATAMENTO E ANÁLISE</a:t>
              </a:r>
            </a:p>
          </p:txBody>
        </p:sp>
        <p:sp>
          <p:nvSpPr>
            <p:cNvPr id="47" name="Rectangle 46"/>
            <p:cNvSpPr/>
            <p:nvPr/>
          </p:nvSpPr>
          <p:spPr>
            <a:xfrm>
              <a:off x="5232649" y="4207350"/>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BRIGADA DE COOPERAÇÃO</a:t>
              </a:r>
            </a:p>
          </p:txBody>
        </p:sp>
        <p:sp>
          <p:nvSpPr>
            <p:cNvPr id="53" name="Rectangle 52"/>
            <p:cNvSpPr/>
            <p:nvPr/>
          </p:nvSpPr>
          <p:spPr>
            <a:xfrm>
              <a:off x="4380324" y="3640277"/>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BRIGADAS</a:t>
              </a:r>
            </a:p>
          </p:txBody>
        </p:sp>
        <p:sp>
          <p:nvSpPr>
            <p:cNvPr id="54" name="Rectangle 53"/>
            <p:cNvSpPr/>
            <p:nvPr/>
          </p:nvSpPr>
          <p:spPr>
            <a:xfrm>
              <a:off x="3528000" y="3073204"/>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GRUPO PERMANENTE DE LIGAÇÃO</a:t>
              </a:r>
            </a:p>
          </p:txBody>
        </p:sp>
        <p:sp>
          <p:nvSpPr>
            <p:cNvPr id="55" name="Rectangle 54"/>
            <p:cNvSpPr/>
            <p:nvPr/>
          </p:nvSpPr>
          <p:spPr>
            <a:xfrm>
              <a:off x="3528000" y="3640277"/>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OFICIAIS DE LIGAÇÃO</a:t>
              </a:r>
            </a:p>
          </p:txBody>
        </p:sp>
        <p:sp>
          <p:nvSpPr>
            <p:cNvPr id="44" name="Rectangle 43"/>
            <p:cNvSpPr/>
            <p:nvPr/>
          </p:nvSpPr>
          <p:spPr>
            <a:xfrm>
              <a:off x="7789620" y="3640277"/>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SERVIÇO DE APOIO GERAL</a:t>
              </a:r>
            </a:p>
          </p:txBody>
        </p:sp>
        <p:sp>
          <p:nvSpPr>
            <p:cNvPr id="50" name="Rectangle 49"/>
            <p:cNvSpPr/>
            <p:nvPr/>
          </p:nvSpPr>
          <p:spPr>
            <a:xfrm>
              <a:off x="5232649" y="3073204"/>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SECÇÃO DE INFORMAÇÃO</a:t>
              </a:r>
            </a:p>
          </p:txBody>
        </p:sp>
        <p:sp>
          <p:nvSpPr>
            <p:cNvPr id="51" name="Rectangle 50"/>
            <p:cNvSpPr/>
            <p:nvPr/>
          </p:nvSpPr>
          <p:spPr>
            <a:xfrm>
              <a:off x="4380324" y="3073204"/>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SECÇÃO DE PESQUISA</a:t>
              </a:r>
            </a:p>
          </p:txBody>
        </p:sp>
        <p:sp>
          <p:nvSpPr>
            <p:cNvPr id="56" name="Rectangle 55"/>
            <p:cNvSpPr/>
            <p:nvPr/>
          </p:nvSpPr>
          <p:spPr>
            <a:xfrm>
              <a:off x="3528000" y="2506130"/>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CONSELHO DE COORDENAÇÃO</a:t>
              </a:r>
            </a:p>
          </p:txBody>
        </p:sp>
        <p:sp>
          <p:nvSpPr>
            <p:cNvPr id="57" name="Rectangle 56"/>
            <p:cNvSpPr/>
            <p:nvPr/>
          </p:nvSpPr>
          <p:spPr>
            <a:xfrm>
              <a:off x="5102741" y="1939056"/>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APOIO ADMINISTRATIVO</a:t>
              </a:r>
            </a:p>
          </p:txBody>
        </p:sp>
        <p:cxnSp>
          <p:nvCxnSpPr>
            <p:cNvPr id="61" name="Straight Connector 60"/>
            <p:cNvCxnSpPr/>
            <p:nvPr/>
          </p:nvCxnSpPr>
          <p:spPr>
            <a:xfrm>
              <a:off x="3907453" y="2456593"/>
              <a:ext cx="4281094" cy="0"/>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6084973" y="3073204"/>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SECÇÃO DE COOPERAÇÃO INSTITUCIONAL</a:t>
              </a:r>
            </a:p>
          </p:txBody>
        </p:sp>
        <p:sp>
          <p:nvSpPr>
            <p:cNvPr id="43" name="Rectangle 42"/>
            <p:cNvSpPr/>
            <p:nvPr/>
          </p:nvSpPr>
          <p:spPr>
            <a:xfrm>
              <a:off x="6937297" y="3073204"/>
              <a:ext cx="778380" cy="4679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t>ASSESSORIA TÉCNICA</a:t>
              </a:r>
            </a:p>
          </p:txBody>
        </p:sp>
      </p:grpSp>
      <p:graphicFrame>
        <p:nvGraphicFramePr>
          <p:cNvPr id="73" name="Chart 72"/>
          <p:cNvGraphicFramePr>
            <a:graphicFrameLocks noChangeAspect="1"/>
          </p:cNvGraphicFramePr>
          <p:nvPr>
            <p:extLst>
              <p:ext uri="{D42A27DB-BD31-4B8C-83A1-F6EECF244321}">
                <p14:modId xmlns:p14="http://schemas.microsoft.com/office/powerpoint/2010/main" val="3061601640"/>
              </p:ext>
            </p:extLst>
          </p:nvPr>
        </p:nvGraphicFramePr>
        <p:xfrm>
          <a:off x="-179454" y="1772944"/>
          <a:ext cx="3599996" cy="2402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3730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51748</TotalTime>
  <Words>5125</Words>
  <Application>Microsoft Office PowerPoint</Application>
  <PresentationFormat>Apresentação no Ecrã (16:9)</PresentationFormat>
  <Paragraphs>728</Paragraphs>
  <Slides>50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50</vt:i4>
      </vt:variant>
    </vt:vector>
  </HeadingPairs>
  <TitlesOfParts>
    <vt:vector size="56" baseType="lpstr">
      <vt:lpstr>Arial</vt:lpstr>
      <vt:lpstr>Calibri</vt:lpstr>
      <vt:lpstr>Calibri Light</vt:lpstr>
      <vt:lpstr>Candara</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Unidade de Informação Financeira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anual</dc:title>
  <dc:creator>Unidade de Informação Financeira - Secção de Cooperação Institucional</dc:creator>
  <cp:keywords>2021</cp:keywords>
  <cp:lastModifiedBy>Antonio Manuel Oliveira</cp:lastModifiedBy>
  <cp:revision>1295</cp:revision>
  <dcterms:created xsi:type="dcterms:W3CDTF">2015-01-29T15:04:49Z</dcterms:created>
  <dcterms:modified xsi:type="dcterms:W3CDTF">2025-06-23T14:11:26Z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