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7"/>
  </p:notesMasterIdLst>
  <p:handoutMasterIdLst>
    <p:handoutMasterId r:id="rId38"/>
  </p:handoutMasterIdLst>
  <p:sldIdLst>
    <p:sldId id="256" r:id="rId2"/>
    <p:sldId id="257" r:id="rId3"/>
    <p:sldId id="258" r:id="rId4"/>
    <p:sldId id="308" r:id="rId5"/>
    <p:sldId id="315" r:id="rId6"/>
    <p:sldId id="261" r:id="rId7"/>
    <p:sldId id="324" r:id="rId8"/>
    <p:sldId id="325" r:id="rId9"/>
    <p:sldId id="263" r:id="rId10"/>
    <p:sldId id="316" r:id="rId11"/>
    <p:sldId id="264" r:id="rId12"/>
    <p:sldId id="317" r:id="rId13"/>
    <p:sldId id="305" r:id="rId14"/>
    <p:sldId id="269" r:id="rId15"/>
    <p:sldId id="306" r:id="rId16"/>
    <p:sldId id="304" r:id="rId17"/>
    <p:sldId id="318" r:id="rId18"/>
    <p:sldId id="312" r:id="rId19"/>
    <p:sldId id="319" r:id="rId20"/>
    <p:sldId id="271" r:id="rId21"/>
    <p:sldId id="272" r:id="rId22"/>
    <p:sldId id="273" r:id="rId23"/>
    <p:sldId id="300" r:id="rId24"/>
    <p:sldId id="311" r:id="rId25"/>
    <p:sldId id="320" r:id="rId26"/>
    <p:sldId id="276" r:id="rId27"/>
    <p:sldId id="277" r:id="rId28"/>
    <p:sldId id="278" r:id="rId29"/>
    <p:sldId id="310" r:id="rId30"/>
    <p:sldId id="283" r:id="rId31"/>
    <p:sldId id="285" r:id="rId32"/>
    <p:sldId id="321" r:id="rId33"/>
    <p:sldId id="323" r:id="rId34"/>
    <p:sldId id="322" r:id="rId35"/>
    <p:sldId id="275" r:id="rId36"/>
  </p:sldIdLst>
  <p:sldSz cx="9144000" cy="5143500" type="screen16x9"/>
  <p:notesSz cx="6669088" cy="9926638"/>
  <p:defaultTextStyle>
    <a:defPPr>
      <a:defRPr lang="en-US"/>
    </a:defPPr>
    <a:lvl1pPr marL="0" algn="l" defTabSz="457148" rtl="0" eaLnBrk="1" latinLnBrk="0" hangingPunct="1">
      <a:defRPr sz="1800" kern="1200">
        <a:solidFill>
          <a:schemeClr val="tx1"/>
        </a:solidFill>
        <a:latin typeface="+mn-lt"/>
        <a:ea typeface="+mn-ea"/>
        <a:cs typeface="+mn-cs"/>
      </a:defRPr>
    </a:lvl1pPr>
    <a:lvl2pPr marL="457148" algn="l" defTabSz="457148" rtl="0" eaLnBrk="1" latinLnBrk="0" hangingPunct="1">
      <a:defRPr sz="1800" kern="1200">
        <a:solidFill>
          <a:schemeClr val="tx1"/>
        </a:solidFill>
        <a:latin typeface="+mn-lt"/>
        <a:ea typeface="+mn-ea"/>
        <a:cs typeface="+mn-cs"/>
      </a:defRPr>
    </a:lvl2pPr>
    <a:lvl3pPr marL="914296" algn="l" defTabSz="457148" rtl="0" eaLnBrk="1" latinLnBrk="0" hangingPunct="1">
      <a:defRPr sz="1800" kern="1200">
        <a:solidFill>
          <a:schemeClr val="tx1"/>
        </a:solidFill>
        <a:latin typeface="+mn-lt"/>
        <a:ea typeface="+mn-ea"/>
        <a:cs typeface="+mn-cs"/>
      </a:defRPr>
    </a:lvl3pPr>
    <a:lvl4pPr marL="1371444" algn="l" defTabSz="457148" rtl="0" eaLnBrk="1" latinLnBrk="0" hangingPunct="1">
      <a:defRPr sz="1800" kern="1200">
        <a:solidFill>
          <a:schemeClr val="tx1"/>
        </a:solidFill>
        <a:latin typeface="+mn-lt"/>
        <a:ea typeface="+mn-ea"/>
        <a:cs typeface="+mn-cs"/>
      </a:defRPr>
    </a:lvl4pPr>
    <a:lvl5pPr marL="1828592" algn="l" defTabSz="457148" rtl="0" eaLnBrk="1" latinLnBrk="0" hangingPunct="1">
      <a:defRPr sz="1800" kern="1200">
        <a:solidFill>
          <a:schemeClr val="tx1"/>
        </a:solidFill>
        <a:latin typeface="+mn-lt"/>
        <a:ea typeface="+mn-ea"/>
        <a:cs typeface="+mn-cs"/>
      </a:defRPr>
    </a:lvl5pPr>
    <a:lvl6pPr marL="2285740" algn="l" defTabSz="457148" rtl="0" eaLnBrk="1" latinLnBrk="0" hangingPunct="1">
      <a:defRPr sz="1800" kern="1200">
        <a:solidFill>
          <a:schemeClr val="tx1"/>
        </a:solidFill>
        <a:latin typeface="+mn-lt"/>
        <a:ea typeface="+mn-ea"/>
        <a:cs typeface="+mn-cs"/>
      </a:defRPr>
    </a:lvl6pPr>
    <a:lvl7pPr marL="2742888" algn="l" defTabSz="457148" rtl="0" eaLnBrk="1" latinLnBrk="0" hangingPunct="1">
      <a:defRPr sz="1800" kern="1200">
        <a:solidFill>
          <a:schemeClr val="tx1"/>
        </a:solidFill>
        <a:latin typeface="+mn-lt"/>
        <a:ea typeface="+mn-ea"/>
        <a:cs typeface="+mn-cs"/>
      </a:defRPr>
    </a:lvl7pPr>
    <a:lvl8pPr marL="3200036" algn="l" defTabSz="457148" rtl="0" eaLnBrk="1" latinLnBrk="0" hangingPunct="1">
      <a:defRPr sz="1800" kern="1200">
        <a:solidFill>
          <a:schemeClr val="tx1"/>
        </a:solidFill>
        <a:latin typeface="+mn-lt"/>
        <a:ea typeface="+mn-ea"/>
        <a:cs typeface="+mn-cs"/>
      </a:defRPr>
    </a:lvl8pPr>
    <a:lvl9pPr marL="3657184" algn="l" defTabSz="457148"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pedrosa" initials="a" lastIdx="38" clrIdx="0">
    <p:extLst>
      <p:ext uri="{19B8F6BF-5375-455C-9EA6-DF929625EA0E}">
        <p15:presenceInfo xmlns:p15="http://schemas.microsoft.com/office/powerpoint/2012/main" userId="apedros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B90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Estilo Médio 2 - Destaqu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Estilo Claro 1 - Destaque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73A0DAA-6AF3-43AB-8588-CEC1D06C72B9}" styleName="Estilo Mé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C89EF96-8CEA-46FF-86C4-4CE0E7609802}" styleName="Estilo Claro 3 - Destaque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Estilo Claro 3 - Destaque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DF18680-E054-41AD-8BC1-D1AEF772440D}" styleName="Estilo Médio 2 - Destaqu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301B821-A1FF-4177-AEE7-76D212191A09}" styleName="Estilo Médio 1 - Destaqu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FD0F851-EC5A-4D38-B0AD-8093EC10F338}" styleName="Estilo Claro 1 - Destaque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snapToObjects="1">
      <p:cViewPr varScale="1">
        <p:scale>
          <a:sx n="152" d="100"/>
          <a:sy n="152" d="100"/>
        </p:scale>
        <p:origin x="366" y="132"/>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Folha_de_C_lculo_do_Microsoft_Excel.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areasfileshare\share\LISBOA\UIF\UIF-SCI\H.%20Listagens\SICPJ\2022\SICPJ_A2022_tratado.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Folha_de_C_lculo_do_Microsoft_Excel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PT"/>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250378333753704"/>
          <c:y val="0.205233998093549"/>
          <c:w val="0.49218776909752099"/>
          <c:h val="0.73755250023934704"/>
        </c:manualLayout>
      </c:layout>
      <c:doughnutChart>
        <c:varyColors val="1"/>
        <c:ser>
          <c:idx val="0"/>
          <c:order val="0"/>
          <c:tx>
            <c:strRef>
              <c:f>Sheet1!$B$1</c:f>
              <c:strCache>
                <c:ptCount val="1"/>
                <c:pt idx="0">
                  <c:v>Recursos humanos</c:v>
                </c:pt>
              </c:strCache>
            </c:strRef>
          </c:tx>
          <c:dPt>
            <c:idx val="0"/>
            <c:bubble3D val="0"/>
            <c:spPr>
              <a:solidFill>
                <a:schemeClr val="accent1">
                  <a:shade val="53000"/>
                </a:schemeClr>
              </a:solidFill>
              <a:ln w="9525" cap="flat" cmpd="sng" algn="ctr">
                <a:solidFill>
                  <a:schemeClr val="lt1">
                    <a:shade val="95000"/>
                    <a:satMod val="105000"/>
                  </a:schemeClr>
                </a:solidFill>
                <a:prstDash val="solid"/>
                <a:round/>
              </a:ln>
              <a:effectLst>
                <a:outerShdw blurRad="40000" dist="20000" dir="5400000" rotWithShape="0">
                  <a:srgbClr val="000000">
                    <a:alpha val="38000"/>
                  </a:srgbClr>
                </a:outerShdw>
              </a:effectLst>
            </c:spPr>
            <c:extLst>
              <c:ext xmlns:c16="http://schemas.microsoft.com/office/drawing/2014/chart" uri="{C3380CC4-5D6E-409C-BE32-E72D297353CC}">
                <c16:uniqueId val="{00000001-F61F-4210-801D-05E92A8843B7}"/>
              </c:ext>
            </c:extLst>
          </c:dPt>
          <c:dPt>
            <c:idx val="1"/>
            <c:bubble3D val="0"/>
            <c:spPr>
              <a:solidFill>
                <a:schemeClr val="accent1">
                  <a:shade val="76000"/>
                </a:schemeClr>
              </a:solidFill>
              <a:ln w="9525" cap="flat" cmpd="sng" algn="ctr">
                <a:solidFill>
                  <a:schemeClr val="lt1">
                    <a:shade val="95000"/>
                    <a:satMod val="105000"/>
                  </a:schemeClr>
                </a:solidFill>
                <a:prstDash val="solid"/>
                <a:round/>
              </a:ln>
              <a:effectLst>
                <a:outerShdw blurRad="40000" dist="20000" dir="5400000" rotWithShape="0">
                  <a:srgbClr val="000000">
                    <a:alpha val="38000"/>
                  </a:srgbClr>
                </a:outerShdw>
              </a:effectLst>
            </c:spPr>
            <c:extLst>
              <c:ext xmlns:c16="http://schemas.microsoft.com/office/drawing/2014/chart" uri="{C3380CC4-5D6E-409C-BE32-E72D297353CC}">
                <c16:uniqueId val="{00000003-F61F-4210-801D-05E92A8843B7}"/>
              </c:ext>
            </c:extLst>
          </c:dPt>
          <c:dPt>
            <c:idx val="2"/>
            <c:bubble3D val="0"/>
            <c:spPr>
              <a:solidFill>
                <a:schemeClr val="accent1"/>
              </a:solidFill>
              <a:ln w="9525" cap="flat" cmpd="sng" algn="ctr">
                <a:solidFill>
                  <a:schemeClr val="lt1">
                    <a:shade val="95000"/>
                    <a:satMod val="105000"/>
                  </a:schemeClr>
                </a:solidFill>
                <a:prstDash val="solid"/>
                <a:round/>
              </a:ln>
              <a:effectLst>
                <a:outerShdw blurRad="40000" dist="20000" dir="5400000" rotWithShape="0">
                  <a:srgbClr val="000000">
                    <a:alpha val="38000"/>
                  </a:srgbClr>
                </a:outerShdw>
              </a:effectLst>
            </c:spPr>
            <c:extLst>
              <c:ext xmlns:c16="http://schemas.microsoft.com/office/drawing/2014/chart" uri="{C3380CC4-5D6E-409C-BE32-E72D297353CC}">
                <c16:uniqueId val="{00000005-F61F-4210-801D-05E92A8843B7}"/>
              </c:ext>
            </c:extLst>
          </c:dPt>
          <c:dPt>
            <c:idx val="3"/>
            <c:bubble3D val="0"/>
            <c:spPr>
              <a:solidFill>
                <a:schemeClr val="accent1">
                  <a:tint val="77000"/>
                </a:schemeClr>
              </a:solidFill>
              <a:ln w="9525" cap="flat" cmpd="sng" algn="ctr">
                <a:solidFill>
                  <a:schemeClr val="lt1">
                    <a:shade val="95000"/>
                    <a:satMod val="105000"/>
                  </a:schemeClr>
                </a:solidFill>
                <a:prstDash val="solid"/>
                <a:round/>
              </a:ln>
              <a:effectLst>
                <a:outerShdw blurRad="40000" dist="20000" dir="5400000" rotWithShape="0">
                  <a:srgbClr val="000000">
                    <a:alpha val="38000"/>
                  </a:srgbClr>
                </a:outerShdw>
              </a:effectLst>
            </c:spPr>
            <c:extLst>
              <c:ext xmlns:c16="http://schemas.microsoft.com/office/drawing/2014/chart" uri="{C3380CC4-5D6E-409C-BE32-E72D297353CC}">
                <c16:uniqueId val="{00000007-F61F-4210-801D-05E92A8843B7}"/>
              </c:ext>
            </c:extLst>
          </c:dPt>
          <c:dPt>
            <c:idx val="4"/>
            <c:bubble3D val="0"/>
            <c:spPr>
              <a:solidFill>
                <a:schemeClr val="accent1">
                  <a:tint val="54000"/>
                </a:schemeClr>
              </a:solidFill>
              <a:ln w="9525" cap="flat" cmpd="sng" algn="ctr">
                <a:solidFill>
                  <a:schemeClr val="lt1">
                    <a:shade val="95000"/>
                    <a:satMod val="105000"/>
                  </a:schemeClr>
                </a:solidFill>
                <a:prstDash val="solid"/>
                <a:round/>
              </a:ln>
              <a:effectLst>
                <a:outerShdw blurRad="40000" dist="20000" dir="5400000" rotWithShape="0">
                  <a:srgbClr val="000000">
                    <a:alpha val="38000"/>
                  </a:srgbClr>
                </a:outerShdw>
              </a:effectLst>
            </c:spPr>
            <c:extLst>
              <c:ext xmlns:c16="http://schemas.microsoft.com/office/drawing/2014/chart" uri="{C3380CC4-5D6E-409C-BE32-E72D297353CC}">
                <c16:uniqueId val="{00000009-F61F-4210-801D-05E92A8843B7}"/>
              </c:ext>
            </c:extLst>
          </c:dPt>
          <c:dLbls>
            <c:dLbl>
              <c:idx val="0"/>
              <c:layout>
                <c:manualLayout>
                  <c:x val="-1.1430568256186951E-3"/>
                  <c:y val="-0.14802049642644555"/>
                </c:manualLayout>
              </c:layout>
              <c:tx>
                <c:rich>
                  <a:bodyPr/>
                  <a:lstStyle/>
                  <a:p>
                    <a:r>
                      <a:rPr lang="en-US" dirty="0" smtClean="0"/>
                      <a:t>Directorship</a:t>
                    </a:r>
                    <a:r>
                      <a:rPr lang="en-US" baseline="0" dirty="0"/>
                      <a:t>
</a:t>
                    </a:r>
                    <a:fld id="{C5CA576E-6471-4ADF-8E6F-462D290FDDE3}" type="PERCENTAGE">
                      <a:rPr lang="en-US" baseline="0"/>
                      <a:pPr/>
                      <a:t>[PERCENTAGEM]</a:t>
                    </a:fld>
                    <a:endParaRPr lang="en-US" baseline="0" dirty="0"/>
                  </a:p>
                </c:rich>
              </c:tx>
              <c:showLegendKey val="0"/>
              <c:showVal val="0"/>
              <c:showCatName val="1"/>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F61F-4210-801D-05E92A8843B7}"/>
                </c:ext>
              </c:extLst>
            </c:dLbl>
            <c:dLbl>
              <c:idx val="1"/>
              <c:layout>
                <c:manualLayout>
                  <c:x val="5.3415059350065942E-2"/>
                  <c:y val="-3.5804642915121414E-2"/>
                </c:manualLayout>
              </c:layout>
              <c:tx>
                <c:rich>
                  <a:bodyPr/>
                  <a:lstStyle/>
                  <a:p>
                    <a:r>
                      <a:rPr lang="en-US" dirty="0" smtClean="0"/>
                      <a:t>Criminal</a:t>
                    </a:r>
                  </a:p>
                  <a:p>
                    <a:r>
                      <a:rPr lang="en-US" baseline="0" dirty="0" smtClean="0"/>
                      <a:t>Investigation</a:t>
                    </a:r>
                    <a:r>
                      <a:rPr lang="en-US" baseline="0" dirty="0"/>
                      <a:t>
</a:t>
                    </a:r>
                    <a:fld id="{22B0BB59-C11F-4252-A1C7-7E265B0E4C9E}" type="PERCENTAGE">
                      <a:rPr lang="en-US" baseline="0"/>
                      <a:pPr/>
                      <a:t>[PERCENTAGEM]</a:t>
                    </a:fld>
                    <a:endParaRPr lang="en-US" baseline="0" dirty="0"/>
                  </a:p>
                </c:rich>
              </c:tx>
              <c:showLegendKey val="0"/>
              <c:showVal val="0"/>
              <c:showCatName val="1"/>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3-F61F-4210-801D-05E92A8843B7}"/>
                </c:ext>
              </c:extLst>
            </c:dLbl>
            <c:dLbl>
              <c:idx val="2"/>
              <c:layout>
                <c:manualLayout>
                  <c:x val="-5.0048944498827221E-2"/>
                  <c:y val="7.4972631193363129E-2"/>
                </c:manualLayout>
              </c:layout>
              <c:tx>
                <c:rich>
                  <a:bodyPr/>
                  <a:lstStyle/>
                  <a:p>
                    <a:r>
                      <a:rPr lang="en-US" baseline="0" dirty="0" smtClean="0"/>
                      <a:t>Support to Criminal Investigation</a:t>
                    </a:r>
                    <a:r>
                      <a:rPr lang="en-US" baseline="0" dirty="0"/>
                      <a:t>
</a:t>
                    </a:r>
                    <a:r>
                      <a:rPr lang="en-US" baseline="0" dirty="0" smtClean="0"/>
                      <a:t>35%</a:t>
                    </a:r>
                    <a:endParaRPr lang="en-US" baseline="0" dirty="0"/>
                  </a:p>
                </c:rich>
              </c:tx>
              <c:showLegendKey val="0"/>
              <c:showVal val="0"/>
              <c:showCatName val="1"/>
              <c:showSerName val="0"/>
              <c:showPercent val="1"/>
              <c:showBubbleSize val="0"/>
              <c:extLst>
                <c:ext xmlns:c15="http://schemas.microsoft.com/office/drawing/2012/chart" uri="{CE6537A1-D6FC-4f65-9D91-7224C49458BB}">
                  <c15:layout>
                    <c:manualLayout>
                      <c:w val="0.20995606661785179"/>
                      <c:h val="0.22234793141772499"/>
                    </c:manualLayout>
                  </c15:layout>
                </c:ext>
                <c:ext xmlns:c16="http://schemas.microsoft.com/office/drawing/2014/chart" uri="{C3380CC4-5D6E-409C-BE32-E72D297353CC}">
                  <c16:uniqueId val="{00000005-F61F-4210-801D-05E92A8843B7}"/>
                </c:ext>
              </c:extLst>
            </c:dLbl>
            <c:dLbl>
              <c:idx val="3"/>
              <c:layout>
                <c:manualLayout>
                  <c:x val="-8.1992035546706157E-2"/>
                  <c:y val="-0.16916628163022349"/>
                </c:manualLayout>
              </c:layout>
              <c:tx>
                <c:rich>
                  <a:bodyPr/>
                  <a:lstStyle/>
                  <a:p>
                    <a:r>
                      <a:rPr lang="en-US" baseline="0" dirty="0" smtClean="0"/>
                      <a:t>Administrative </a:t>
                    </a:r>
                  </a:p>
                  <a:p>
                    <a:r>
                      <a:rPr lang="en-US" baseline="0" dirty="0" smtClean="0"/>
                      <a:t>Support</a:t>
                    </a:r>
                    <a:r>
                      <a:rPr lang="en-US" baseline="0" dirty="0"/>
                      <a:t>
</a:t>
                    </a:r>
                    <a:fld id="{789556B7-7094-4D40-BEAE-E35EE712CAB9}" type="PERCENTAGE">
                      <a:rPr lang="en-US" baseline="0"/>
                      <a:pPr/>
                      <a:t>[PERCENTAGEM]</a:t>
                    </a:fld>
                    <a:endParaRPr lang="en-US" baseline="0" dirty="0"/>
                  </a:p>
                </c:rich>
              </c:tx>
              <c:showLegendKey val="0"/>
              <c:showVal val="0"/>
              <c:showCatName val="1"/>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7-F61F-4210-801D-05E92A8843B7}"/>
                </c:ext>
              </c:extLst>
            </c:dLbl>
            <c:dLbl>
              <c:idx val="4"/>
              <c:layout>
                <c:manualLayout>
                  <c:x val="1.7638908487676097E-3"/>
                  <c:y val="1.5859338902833427E-2"/>
                </c:manualLayout>
              </c:layout>
              <c:tx>
                <c:rich>
                  <a:bodyPr rot="0" spcFirstLastPara="1" vertOverflow="ellipsis" vert="horz" wrap="square" anchor="ctr" anchorCtr="1"/>
                  <a:lstStyle/>
                  <a:p>
                    <a:pPr>
                      <a:defRPr lang="pt-PT" sz="700" b="1" i="0" u="none" strike="noStrike" kern="1200" baseline="0">
                        <a:solidFill>
                          <a:schemeClr val="bg1"/>
                        </a:solidFill>
                        <a:latin typeface="+mn-lt"/>
                        <a:ea typeface="+mn-ea"/>
                        <a:cs typeface="+mn-cs"/>
                      </a:defRPr>
                    </a:pPr>
                    <a:r>
                      <a:rPr lang="en-US" sz="700" b="1" dirty="0" smtClean="0"/>
                      <a:t>Liaison Standing Group</a:t>
                    </a:r>
                    <a:r>
                      <a:rPr lang="en-US" sz="700" b="1" baseline="0" dirty="0"/>
                      <a:t>
</a:t>
                    </a:r>
                    <a:r>
                      <a:rPr lang="en-US" sz="700" b="1" baseline="0" dirty="0" smtClean="0"/>
                      <a:t>10%</a:t>
                    </a:r>
                    <a:endParaRPr lang="en-US" sz="700" b="1" baseline="0" dirty="0"/>
                  </a:p>
                </c:rich>
              </c:tx>
              <c:spPr>
                <a:noFill/>
                <a:ln>
                  <a:noFill/>
                </a:ln>
                <a:effectLst/>
              </c:spPr>
              <c:txPr>
                <a:bodyPr rot="0" spcFirstLastPara="1" vertOverflow="ellipsis" vert="horz" wrap="square" anchor="ctr" anchorCtr="1"/>
                <a:lstStyle/>
                <a:p>
                  <a:pPr>
                    <a:defRPr lang="pt-PT" sz="700" b="1" i="0" u="none" strike="noStrike" kern="1200" baseline="0">
                      <a:solidFill>
                        <a:schemeClr val="bg1"/>
                      </a:solidFill>
                      <a:latin typeface="+mn-lt"/>
                      <a:ea typeface="+mn-ea"/>
                      <a:cs typeface="+mn-cs"/>
                    </a:defRPr>
                  </a:pPr>
                  <a:endParaRPr lang="pt-PT"/>
                </a:p>
              </c:txPr>
              <c:showLegendKey val="0"/>
              <c:showVal val="1"/>
              <c:showCatName val="1"/>
              <c:showSerName val="0"/>
              <c:showPercent val="1"/>
              <c:showBubbleSize val="0"/>
              <c:extLst>
                <c:ext xmlns:c15="http://schemas.microsoft.com/office/drawing/2012/chart" uri="{CE6537A1-D6FC-4f65-9D91-7224C49458BB}">
                  <c15:layout>
                    <c:manualLayout>
                      <c:w val="0.38101792335324819"/>
                      <c:h val="0.22234793141772499"/>
                    </c:manualLayout>
                  </c15:layout>
                </c:ext>
                <c:ext xmlns:c16="http://schemas.microsoft.com/office/drawing/2014/chart" uri="{C3380CC4-5D6E-409C-BE32-E72D297353CC}">
                  <c16:uniqueId val="{00000009-F61F-4210-801D-05E92A8843B7}"/>
                </c:ext>
              </c:extLst>
            </c:dLbl>
            <c:spPr>
              <a:noFill/>
              <a:ln>
                <a:noFill/>
              </a:ln>
              <a:effectLst/>
            </c:spPr>
            <c:txPr>
              <a:bodyPr rot="0" spcFirstLastPara="1" vertOverflow="ellipsis" vert="horz" wrap="square" anchor="ctr" anchorCtr="1"/>
              <a:lstStyle/>
              <a:p>
                <a:pPr>
                  <a:defRPr lang="pt-PT" sz="700" b="0" i="0" u="none" strike="noStrike" kern="1200" baseline="0">
                    <a:solidFill>
                      <a:schemeClr val="bg1"/>
                    </a:solidFill>
                    <a:latin typeface="+mn-lt"/>
                    <a:ea typeface="+mn-ea"/>
                    <a:cs typeface="+mn-cs"/>
                  </a:defRPr>
                </a:pPr>
                <a:endParaRPr lang="pt-PT"/>
              </a:p>
            </c:txPr>
            <c:showLegendKey val="0"/>
            <c:showVal val="0"/>
            <c:showCatName val="1"/>
            <c:showSerName val="0"/>
            <c:showPercent val="1"/>
            <c:showBubbleSize val="0"/>
            <c:showLeaderLines val="0"/>
            <c:extLst>
              <c:ext xmlns:c15="http://schemas.microsoft.com/office/drawing/2012/chart" uri="{CE6537A1-D6FC-4f65-9D91-7224C49458BB}"/>
            </c:extLst>
          </c:dLbls>
          <c:cat>
            <c:strRef>
              <c:f>Sheet1!$A$2:$A$6</c:f>
              <c:strCache>
                <c:ptCount val="5"/>
                <c:pt idx="0">
                  <c:v>Direção</c:v>
                </c:pt>
                <c:pt idx="1">
                  <c:v>Investigação Criminal</c:v>
                </c:pt>
                <c:pt idx="2">
                  <c:v>Apoio à Investigação Criminal</c:v>
                </c:pt>
                <c:pt idx="3">
                  <c:v>Apoio Administrativo</c:v>
                </c:pt>
                <c:pt idx="4">
                  <c:v>Grupo Permanente de Ligação</c:v>
                </c:pt>
              </c:strCache>
            </c:strRef>
          </c:cat>
          <c:val>
            <c:numRef>
              <c:f>Sheet1!$B$2:$B$6</c:f>
              <c:numCache>
                <c:formatCode>General</c:formatCode>
                <c:ptCount val="5"/>
                <c:pt idx="0">
                  <c:v>0</c:v>
                </c:pt>
                <c:pt idx="1">
                  <c:v>15</c:v>
                </c:pt>
                <c:pt idx="2">
                  <c:v>11</c:v>
                </c:pt>
                <c:pt idx="3">
                  <c:v>1</c:v>
                </c:pt>
                <c:pt idx="4">
                  <c:v>2</c:v>
                </c:pt>
              </c:numCache>
            </c:numRef>
          </c:val>
          <c:extLst>
            <c:ext xmlns:c16="http://schemas.microsoft.com/office/drawing/2014/chart" uri="{C3380CC4-5D6E-409C-BE32-E72D297353CC}">
              <c16:uniqueId val="{0000000A-F61F-4210-801D-05E92A8843B7}"/>
            </c:ext>
          </c:extLst>
        </c:ser>
        <c:dLbls>
          <c:showLegendKey val="0"/>
          <c:showVal val="0"/>
          <c:showCatName val="1"/>
          <c:showSerName val="0"/>
          <c:showPercent val="1"/>
          <c:showBubbleSize val="0"/>
          <c:showLeaderLines val="0"/>
        </c:dLbls>
        <c:firstSliceAng val="0"/>
        <c:holeSize val="50"/>
      </c:doughnutChart>
      <c:spPr>
        <a:noFill/>
        <a:ln>
          <a:noFill/>
        </a:ln>
        <a:effectLst/>
      </c:spPr>
    </c:plotArea>
    <c:plotVisOnly val="1"/>
    <c:dispBlanksAs val="zero"/>
    <c:showDLblsOverMax val="0"/>
  </c:chart>
  <c:spPr>
    <a:noFill/>
    <a:ln w="9525" cap="flat" cmpd="sng" algn="ctr">
      <a:noFill/>
      <a:prstDash val="solid"/>
    </a:ln>
    <a:effectLst/>
  </c:spPr>
  <c:txPr>
    <a:bodyPr/>
    <a:lstStyle/>
    <a:p>
      <a:pPr>
        <a:defRPr sz="1800"/>
      </a:pPr>
      <a:endParaRPr lang="pt-PT"/>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PT"/>
  <c:roundedCorners val="0"/>
  <mc:AlternateContent xmlns:mc="http://schemas.openxmlformats.org/markup-compatibility/2006">
    <mc:Choice xmlns:c14="http://schemas.microsoft.com/office/drawing/2007/8/2/chart" Requires="c14">
      <c14:style val="102"/>
    </mc:Choice>
    <mc:Fallback>
      <c:style val="2"/>
    </mc:Fallback>
  </mc:AlternateContent>
  <c:pivotSource>
    <c:name>[SICPJ_A2022_tratado.xlsx]Folha3!Tabela Dinâmica1</c:name>
    <c:fmtId val="9"/>
  </c:pivotSource>
  <c:chart>
    <c:title>
      <c:tx>
        <c:rich>
          <a:bodyPr rot="0" spcFirstLastPara="1" vertOverflow="ellipsis" vert="horz" wrap="square" anchor="ctr" anchorCtr="1"/>
          <a:lstStyle/>
          <a:p>
            <a:pPr>
              <a:defRPr sz="1100" b="0" i="0" u="none" strike="noStrike" kern="1200" spc="0" baseline="0">
                <a:solidFill>
                  <a:schemeClr val="tx1">
                    <a:lumMod val="65000"/>
                    <a:lumOff val="35000"/>
                  </a:schemeClr>
                </a:solidFill>
                <a:latin typeface="+mn-lt"/>
                <a:ea typeface="+mn-ea"/>
                <a:cs typeface="+mn-cs"/>
              </a:defRPr>
            </a:pPr>
            <a:r>
              <a:rPr lang="pt-PT" sz="1100" dirty="0" smtClean="0"/>
              <a:t>2022</a:t>
            </a:r>
            <a:endParaRPr lang="pt-PT" sz="1100" dirty="0"/>
          </a:p>
        </c:rich>
      </c:tx>
      <c:layout/>
      <c:overlay val="0"/>
      <c:spPr>
        <a:noFill/>
        <a:ln>
          <a:noFill/>
        </a:ln>
        <a:effectLst/>
      </c:spPr>
      <c:txPr>
        <a:bodyPr rot="0" spcFirstLastPara="1" vertOverflow="ellipsis" vert="horz" wrap="square" anchor="ctr" anchorCtr="1"/>
        <a:lstStyle/>
        <a:p>
          <a:pPr>
            <a:defRPr sz="1100" b="0" i="0" u="none" strike="noStrike" kern="1200" spc="0" baseline="0">
              <a:solidFill>
                <a:schemeClr val="tx1">
                  <a:lumMod val="65000"/>
                  <a:lumOff val="35000"/>
                </a:schemeClr>
              </a:solidFill>
              <a:latin typeface="+mn-lt"/>
              <a:ea typeface="+mn-ea"/>
              <a:cs typeface="+mn-cs"/>
            </a:defRPr>
          </a:pPr>
          <a:endParaRPr lang="pt-PT"/>
        </a:p>
      </c:txPr>
    </c:title>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pt-P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pt-P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pt-PT"/>
            </a:p>
          </c:txPr>
          <c:dLblPos val="outEnd"/>
          <c:showLegendKey val="0"/>
          <c:showVal val="1"/>
          <c:showCatName val="0"/>
          <c:showSerName val="0"/>
          <c:showPercent val="0"/>
          <c:showBubbleSize val="0"/>
          <c:extLst>
            <c:ext xmlns:c15="http://schemas.microsoft.com/office/drawing/2012/chart" uri="{CE6537A1-D6FC-4f65-9D91-7224C49458BB}"/>
          </c:extLst>
        </c:dLbl>
      </c:pivotFmt>
    </c:pivotFmts>
    <c:plotArea>
      <c:layout/>
      <c:barChart>
        <c:barDir val="bar"/>
        <c:grouping val="clustered"/>
        <c:varyColors val="0"/>
        <c:ser>
          <c:idx val="0"/>
          <c:order val="0"/>
          <c:tx>
            <c:strRef>
              <c:f>Folha3!$B$3</c:f>
              <c:strCache>
                <c:ptCount val="1"/>
                <c:pt idx="0">
                  <c:v>Total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pt-PT"/>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Folha3!$A$4:$A$22</c:f>
              <c:strCache>
                <c:ptCount val="18"/>
                <c:pt idx="0">
                  <c:v>Other</c:v>
                </c:pt>
                <c:pt idx="1">
                  <c:v>Undefined</c:v>
                </c:pt>
                <c:pt idx="2">
                  <c:v>Drugs Trafficking</c:v>
                </c:pt>
                <c:pt idx="3">
                  <c:v>Trafficking in human beings</c:v>
                </c:pt>
                <c:pt idx="4">
                  <c:v>Embezzlement</c:v>
                </c:pt>
                <c:pt idx="5">
                  <c:v>Economic participation in business</c:v>
                </c:pt>
                <c:pt idx="6">
                  <c:v>Large scale Economic-financial Offences</c:v>
                </c:pt>
                <c:pt idx="7">
                  <c:v>Tax Fraud</c:v>
                </c:pt>
                <c:pt idx="8">
                  <c:v>Terrorism Financing</c:v>
                </c:pt>
                <c:pt idx="9">
                  <c:v>Computer forgery</c:v>
                </c:pt>
                <c:pt idx="10">
                  <c:v>Extorsion</c:v>
                </c:pt>
                <c:pt idx="11">
                  <c:v>Corruption</c:v>
                </c:pt>
                <c:pt idx="12">
                  <c:v>Tax Swindle</c:v>
                </c:pt>
                <c:pt idx="13">
                  <c:v>Aggravated swindling</c:v>
                </c:pt>
                <c:pt idx="14">
                  <c:v>Computer swindle</c:v>
                </c:pt>
                <c:pt idx="15">
                  <c:v>Money laundering</c:v>
                </c:pt>
                <c:pt idx="16">
                  <c:v>Criminal Association</c:v>
                </c:pt>
                <c:pt idx="17">
                  <c:v>Illegitimate access</c:v>
                </c:pt>
              </c:strCache>
            </c:strRef>
          </c:cat>
          <c:val>
            <c:numRef>
              <c:f>Folha3!$B$4:$B$22</c:f>
              <c:numCache>
                <c:formatCode>General</c:formatCode>
                <c:ptCount val="18"/>
                <c:pt idx="0">
                  <c:v>1</c:v>
                </c:pt>
                <c:pt idx="1">
                  <c:v>422</c:v>
                </c:pt>
                <c:pt idx="2">
                  <c:v>2</c:v>
                </c:pt>
                <c:pt idx="3">
                  <c:v>1</c:v>
                </c:pt>
                <c:pt idx="4">
                  <c:v>1</c:v>
                </c:pt>
                <c:pt idx="5">
                  <c:v>1</c:v>
                </c:pt>
                <c:pt idx="6">
                  <c:v>8</c:v>
                </c:pt>
                <c:pt idx="7">
                  <c:v>62</c:v>
                </c:pt>
                <c:pt idx="8">
                  <c:v>4</c:v>
                </c:pt>
                <c:pt idx="9">
                  <c:v>9</c:v>
                </c:pt>
                <c:pt idx="10">
                  <c:v>1</c:v>
                </c:pt>
                <c:pt idx="11">
                  <c:v>3</c:v>
                </c:pt>
                <c:pt idx="12">
                  <c:v>9</c:v>
                </c:pt>
                <c:pt idx="13">
                  <c:v>118</c:v>
                </c:pt>
                <c:pt idx="14">
                  <c:v>316</c:v>
                </c:pt>
                <c:pt idx="15">
                  <c:v>22</c:v>
                </c:pt>
                <c:pt idx="16">
                  <c:v>7</c:v>
                </c:pt>
                <c:pt idx="17">
                  <c:v>7</c:v>
                </c:pt>
              </c:numCache>
            </c:numRef>
          </c:val>
          <c:extLst>
            <c:ext xmlns:c16="http://schemas.microsoft.com/office/drawing/2014/chart" uri="{C3380CC4-5D6E-409C-BE32-E72D297353CC}">
              <c16:uniqueId val="{00000000-BED7-4F47-ACD5-5F1CD65A995A}"/>
            </c:ext>
          </c:extLst>
        </c:ser>
        <c:dLbls>
          <c:dLblPos val="outEnd"/>
          <c:showLegendKey val="0"/>
          <c:showVal val="1"/>
          <c:showCatName val="0"/>
          <c:showSerName val="0"/>
          <c:showPercent val="0"/>
          <c:showBubbleSize val="0"/>
        </c:dLbls>
        <c:gapWidth val="182"/>
        <c:axId val="413196543"/>
        <c:axId val="413194463"/>
      </c:barChart>
      <c:catAx>
        <c:axId val="413196543"/>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PT"/>
          </a:p>
        </c:txPr>
        <c:crossAx val="413194463"/>
        <c:crosses val="autoZero"/>
        <c:auto val="1"/>
        <c:lblAlgn val="ctr"/>
        <c:lblOffset val="100"/>
        <c:noMultiLvlLbl val="0"/>
      </c:catAx>
      <c:valAx>
        <c:axId val="413194463"/>
        <c:scaling>
          <c:orientation val="minMax"/>
        </c:scaling>
        <c:delete val="1"/>
        <c:axPos val="b"/>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crossAx val="41319654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pt-PT"/>
    </a:p>
  </c:txPr>
  <c:externalData r:id="rId3">
    <c:autoUpdate val="0"/>
  </c:externalData>
  <c:extLst>
    <c:ext xmlns:c14="http://schemas.microsoft.com/office/drawing/2007/8/2/chart" uri="{781A3756-C4B2-4CAC-9D66-4F8BD8637D16}">
      <c14:pivotOptions>
        <c14:dropZoneFilter val="1"/>
        <c14:dropZoneCategories val="1"/>
        <c14:dropZoneData val="1"/>
      </c14:pivotOptions>
    </c:ext>
    <c:ext xmlns:c16="http://schemas.microsoft.com/office/drawing/2014/chart" uri="{E28EC0CA-F0BB-4C9C-879D-F8772B89E7AC}">
      <c16:pivotOptions16>
        <c16:showExpandCollapseFieldButtons val="1"/>
      </c16:pivotOptions16>
    </c:ext>
  </c:extLst>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P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100" b="0" i="0" u="none" strike="noStrike" kern="1200" spc="0" baseline="0">
                <a:solidFill>
                  <a:schemeClr val="tx1">
                    <a:lumMod val="65000"/>
                    <a:lumOff val="35000"/>
                  </a:schemeClr>
                </a:solidFill>
                <a:latin typeface="+mn-lt"/>
                <a:ea typeface="+mn-ea"/>
                <a:cs typeface="+mn-cs"/>
              </a:defRPr>
            </a:pPr>
            <a:r>
              <a:rPr lang="pt-PT" sz="1100"/>
              <a:t>2021</a:t>
            </a:r>
          </a:p>
        </c:rich>
      </c:tx>
      <c:layout/>
      <c:overlay val="0"/>
      <c:spPr>
        <a:noFill/>
        <a:ln>
          <a:noFill/>
        </a:ln>
        <a:effectLst/>
      </c:spPr>
      <c:txPr>
        <a:bodyPr rot="0" spcFirstLastPara="1" vertOverflow="ellipsis" vert="horz" wrap="square" anchor="ctr" anchorCtr="1"/>
        <a:lstStyle/>
        <a:p>
          <a:pPr>
            <a:defRPr sz="1100" b="0" i="0" u="none" strike="noStrike" kern="1200" spc="0" baseline="0">
              <a:solidFill>
                <a:schemeClr val="tx1">
                  <a:lumMod val="65000"/>
                  <a:lumOff val="35000"/>
                </a:schemeClr>
              </a:solidFill>
              <a:latin typeface="+mn-lt"/>
              <a:ea typeface="+mn-ea"/>
              <a:cs typeface="+mn-cs"/>
            </a:defRPr>
          </a:pPr>
          <a:endParaRPr lang="pt-PT"/>
        </a:p>
      </c:txPr>
    </c:title>
    <c:autoTitleDeleted val="0"/>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pt-PT"/>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'crim antecedente'!$A$2:$A$12</c:f>
              <c:strCache>
                <c:ptCount val="11"/>
                <c:pt idx="0">
                  <c:v>Outro </c:v>
                </c:pt>
                <c:pt idx="1">
                  <c:v>Undefined</c:v>
                </c:pt>
                <c:pt idx="2">
                  <c:v>Tax-related fraud</c:v>
                </c:pt>
                <c:pt idx="3">
                  <c:v>Forgery or counterfeiting of documents</c:v>
                </c:pt>
                <c:pt idx="4">
                  <c:v>Computer crime</c:v>
                </c:pt>
                <c:pt idx="5">
                  <c:v>Corruption in international trade</c:v>
                </c:pt>
                <c:pt idx="6">
                  <c:v>Aggravated swindle</c:v>
                </c:pt>
                <c:pt idx="7">
                  <c:v>Computer swindle</c:v>
                </c:pt>
                <c:pt idx="8">
                  <c:v>Money laundering</c:v>
                </c:pt>
                <c:pt idx="9">
                  <c:v>Criminal association</c:v>
                </c:pt>
                <c:pt idx="10">
                  <c:v>Illegitimate access</c:v>
                </c:pt>
              </c:strCache>
            </c:strRef>
          </c:cat>
          <c:val>
            <c:numRef>
              <c:f>'crim antecedente'!$B$2:$B$12</c:f>
              <c:numCache>
                <c:formatCode>General</c:formatCode>
                <c:ptCount val="11"/>
                <c:pt idx="0">
                  <c:v>34</c:v>
                </c:pt>
                <c:pt idx="1">
                  <c:v>314</c:v>
                </c:pt>
                <c:pt idx="2">
                  <c:v>63</c:v>
                </c:pt>
                <c:pt idx="3">
                  <c:v>13</c:v>
                </c:pt>
                <c:pt idx="4">
                  <c:v>18</c:v>
                </c:pt>
                <c:pt idx="5">
                  <c:v>12</c:v>
                </c:pt>
                <c:pt idx="6">
                  <c:v>98</c:v>
                </c:pt>
                <c:pt idx="7">
                  <c:v>224</c:v>
                </c:pt>
                <c:pt idx="8">
                  <c:v>17</c:v>
                </c:pt>
                <c:pt idx="9">
                  <c:v>17</c:v>
                </c:pt>
                <c:pt idx="10">
                  <c:v>11</c:v>
                </c:pt>
              </c:numCache>
            </c:numRef>
          </c:val>
          <c:extLst>
            <c:ext xmlns:c16="http://schemas.microsoft.com/office/drawing/2014/chart" uri="{C3380CC4-5D6E-409C-BE32-E72D297353CC}">
              <c16:uniqueId val="{00000000-443A-4218-9A6C-888FE4A9265D}"/>
            </c:ext>
          </c:extLst>
        </c:ser>
        <c:dLbls>
          <c:dLblPos val="outEnd"/>
          <c:showLegendKey val="0"/>
          <c:showVal val="1"/>
          <c:showCatName val="0"/>
          <c:showSerName val="0"/>
          <c:showPercent val="0"/>
          <c:showBubbleSize val="0"/>
        </c:dLbls>
        <c:gapWidth val="182"/>
        <c:axId val="349587216"/>
        <c:axId val="349585552"/>
      </c:barChart>
      <c:catAx>
        <c:axId val="34958721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pt-PT"/>
          </a:p>
        </c:txPr>
        <c:crossAx val="349585552"/>
        <c:crosses val="autoZero"/>
        <c:auto val="1"/>
        <c:lblAlgn val="ctr"/>
        <c:lblOffset val="100"/>
        <c:noMultiLvlLbl val="0"/>
      </c:catAx>
      <c:valAx>
        <c:axId val="349585552"/>
        <c:scaling>
          <c:orientation val="minMax"/>
        </c:scaling>
        <c:delete val="1"/>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3495872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pt-PT"/>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P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000" b="0" i="0" u="none" strike="noStrike" kern="1200" spc="0" baseline="0">
                <a:solidFill>
                  <a:schemeClr val="tx1">
                    <a:lumMod val="65000"/>
                    <a:lumOff val="35000"/>
                  </a:schemeClr>
                </a:solidFill>
                <a:latin typeface="+mn-lt"/>
                <a:ea typeface="+mn-ea"/>
                <a:cs typeface="+mn-cs"/>
              </a:defRPr>
            </a:pPr>
            <a:r>
              <a:rPr lang="en-US" dirty="0" smtClean="0"/>
              <a:t>Nº of Exchanges</a:t>
            </a:r>
            <a:endParaRPr lang="en-US" dirty="0"/>
          </a:p>
        </c:rich>
      </c:tx>
      <c:layout/>
      <c:overlay val="0"/>
      <c:spPr>
        <a:noFill/>
        <a:ln>
          <a:noFill/>
        </a:ln>
        <a:effectLst/>
      </c:spPr>
      <c:txPr>
        <a:bodyPr rot="0" spcFirstLastPara="1" vertOverflow="ellipsis" vert="horz" wrap="square" anchor="ctr" anchorCtr="1"/>
        <a:lstStyle/>
        <a:p>
          <a:pPr>
            <a:defRPr sz="1000" b="0" i="0" u="none" strike="noStrike" kern="1200" spc="0" baseline="0">
              <a:solidFill>
                <a:schemeClr val="tx1">
                  <a:lumMod val="65000"/>
                  <a:lumOff val="35000"/>
                </a:schemeClr>
              </a:solidFill>
              <a:latin typeface="+mn-lt"/>
              <a:ea typeface="+mn-ea"/>
              <a:cs typeface="+mn-cs"/>
            </a:defRPr>
          </a:pPr>
          <a:endParaRPr lang="pt-PT"/>
        </a:p>
      </c:txPr>
    </c:title>
    <c:autoTitleDeleted val="0"/>
    <c:plotArea>
      <c:layout/>
      <c:barChart>
        <c:barDir val="bar"/>
        <c:grouping val="clustered"/>
        <c:varyColors val="0"/>
        <c:ser>
          <c:idx val="0"/>
          <c:order val="0"/>
          <c:tx>
            <c:strRef>
              <c:f>Folha4!$B$1</c:f>
              <c:strCache>
                <c:ptCount val="1"/>
                <c:pt idx="0">
                  <c:v>Nº Trocas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pt-PT"/>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Folha4!$A$2:$A$11</c:f>
              <c:strCache>
                <c:ptCount val="10"/>
                <c:pt idx="0">
                  <c:v>France</c:v>
                </c:pt>
                <c:pt idx="1">
                  <c:v>Spain</c:v>
                </c:pt>
                <c:pt idx="2">
                  <c:v>Germany</c:v>
                </c:pt>
                <c:pt idx="3">
                  <c:v>Luxembourg</c:v>
                </c:pt>
                <c:pt idx="4">
                  <c:v>Brazil</c:v>
                </c:pt>
                <c:pt idx="5">
                  <c:v>Malta</c:v>
                </c:pt>
                <c:pt idx="6">
                  <c:v>Italy</c:v>
                </c:pt>
                <c:pt idx="7">
                  <c:v>Angola</c:v>
                </c:pt>
                <c:pt idx="8">
                  <c:v>Austria</c:v>
                </c:pt>
                <c:pt idx="9">
                  <c:v>UK</c:v>
                </c:pt>
              </c:strCache>
            </c:strRef>
          </c:cat>
          <c:val>
            <c:numRef>
              <c:f>Folha4!$B$2:$B$11</c:f>
              <c:numCache>
                <c:formatCode>General</c:formatCode>
                <c:ptCount val="10"/>
                <c:pt idx="0">
                  <c:v>141</c:v>
                </c:pt>
                <c:pt idx="1">
                  <c:v>93</c:v>
                </c:pt>
                <c:pt idx="2">
                  <c:v>86</c:v>
                </c:pt>
                <c:pt idx="3">
                  <c:v>59</c:v>
                </c:pt>
                <c:pt idx="4">
                  <c:v>49</c:v>
                </c:pt>
                <c:pt idx="5">
                  <c:v>44</c:v>
                </c:pt>
                <c:pt idx="6">
                  <c:v>42</c:v>
                </c:pt>
                <c:pt idx="7">
                  <c:v>25</c:v>
                </c:pt>
                <c:pt idx="8">
                  <c:v>22</c:v>
                </c:pt>
                <c:pt idx="9">
                  <c:v>22</c:v>
                </c:pt>
              </c:numCache>
            </c:numRef>
          </c:val>
          <c:extLst>
            <c:ext xmlns:c16="http://schemas.microsoft.com/office/drawing/2014/chart" uri="{C3380CC4-5D6E-409C-BE32-E72D297353CC}">
              <c16:uniqueId val="{00000000-8FA2-4D70-A371-8AE50832A87D}"/>
            </c:ext>
          </c:extLst>
        </c:ser>
        <c:dLbls>
          <c:dLblPos val="outEnd"/>
          <c:showLegendKey val="0"/>
          <c:showVal val="1"/>
          <c:showCatName val="0"/>
          <c:showSerName val="0"/>
          <c:showPercent val="0"/>
          <c:showBubbleSize val="0"/>
        </c:dLbls>
        <c:gapWidth val="182"/>
        <c:axId val="390358463"/>
        <c:axId val="390360127"/>
      </c:barChart>
      <c:catAx>
        <c:axId val="39035846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PT"/>
          </a:p>
        </c:txPr>
        <c:crossAx val="390360127"/>
        <c:crosses val="autoZero"/>
        <c:auto val="1"/>
        <c:lblAlgn val="ctr"/>
        <c:lblOffset val="100"/>
        <c:noMultiLvlLbl val="0"/>
      </c:catAx>
      <c:valAx>
        <c:axId val="390360127"/>
        <c:scaling>
          <c:orientation val="minMax"/>
        </c:scaling>
        <c:delete val="1"/>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39035846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pt-PT"/>
    </a:p>
  </c:txPr>
  <c:externalData r:id="rId4">
    <c:autoUpdate val="0"/>
  </c:externalData>
</c:chartSpace>
</file>

<file path=ppt/charts/colors1.xml><?xml version="1.0" encoding="utf-8"?>
<cs:colorStyle xmlns:cs="http://schemas.microsoft.com/office/drawing/2012/chartStyle" xmlns:a="http://schemas.openxmlformats.org/drawingml/2006/main" meth="withinLinear" id="14">
  <a:schemeClr val="accent1"/>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11">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1">
      <a:schemeClr val="lt1"/>
    </cs:lnRef>
    <cs:fillRef idx="1">
      <cs:styleClr val="auto"/>
    </cs:fillRef>
    <cs:effectRef idx="1">
      <a:schemeClr val="dk1"/>
    </cs:effectRef>
    <cs:fontRef idx="minor">
      <a:schemeClr val="tx1"/>
    </cs:fontRef>
    <cs:spPr>
      <a:ln>
        <a:round/>
      </a:ln>
    </cs:spPr>
  </cs:dataPoint>
  <cs:dataPoint3D>
    <cs:lnRef idx="1">
      <a:schemeClr val="lt1"/>
    </cs:lnRef>
    <cs:fillRef idx="1">
      <cs:styleClr val="auto"/>
    </cs:fillRef>
    <cs:effectRef idx="1">
      <a:schemeClr val="dk1"/>
    </cs:effectRef>
    <cs:fontRef idx="minor">
      <a:schemeClr val="tx1"/>
    </cs:fontRef>
    <cs:spPr>
      <a:ln>
        <a:round/>
      </a:ln>
    </cs:spPr>
  </cs:dataPoint3D>
  <cs:dataPointLine>
    <cs:lnRef idx="1">
      <cs:styleClr val="auto"/>
    </cs:lnRef>
    <cs:lineWidthScale>5</cs:lineWidthScale>
    <cs:fillRef idx="0"/>
    <cs:effectRef idx="0"/>
    <cs:fontRef idx="minor">
      <a:schemeClr val="tx1"/>
    </cs:fontRef>
    <cs:spPr>
      <a:ln cap="rnd">
        <a:round/>
      </a:ln>
    </cs:spPr>
  </cs:dataPointLine>
  <cs:dataPointMarker>
    <cs:lnRef idx="1">
      <cs:styleClr val="auto"/>
    </cs:lnRef>
    <cs:fillRef idx="1">
      <cs:styleClr val="auto"/>
    </cs:fillRef>
    <cs:effectRef idx="1">
      <a:schemeClr val="dk1"/>
    </cs:effectRef>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mods="ignoreCSTransforms">
      <cs:styleClr val="0">
        <a:shade val="25000"/>
      </cs:styleClr>
    </cs:fillRef>
    <cs:effectRef idx="1">
      <a:schemeClr val="dk1"/>
    </cs:effectRef>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mods="ignoreCSTransforms">
      <cs:styleClr val="0">
        <a:tint val="25000"/>
      </cs:styleClr>
    </cs:fillRef>
    <cs:effectRef idx="1">
      <a:schemeClr val="dk1"/>
    </cs:effectRef>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777608" y="0"/>
            <a:ext cx="2889938" cy="496332"/>
          </a:xfrm>
          <a:prstGeom prst="rect">
            <a:avLst/>
          </a:prstGeom>
        </p:spPr>
        <p:txBody>
          <a:bodyPr vert="horz" lIns="91440" tIns="45720" rIns="91440" bIns="45720" rtlCol="0"/>
          <a:lstStyle>
            <a:lvl1pPr algn="r">
              <a:defRPr sz="1200"/>
            </a:lvl1pPr>
          </a:lstStyle>
          <a:p>
            <a:fld id="{5FF27F58-8375-D244-8C6F-56029F996852}" type="datetimeFigureOut">
              <a:rPr lang="en-US" smtClean="0"/>
              <a:pPr/>
              <a:t>10/12/2023</a:t>
            </a:fld>
            <a:endParaRPr lang="en-US" dirty="0"/>
          </a:p>
        </p:txBody>
      </p:sp>
      <p:sp>
        <p:nvSpPr>
          <p:cNvPr id="4" name="Footer Placeholder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777608" y="9428583"/>
            <a:ext cx="2889938" cy="496332"/>
          </a:xfrm>
          <a:prstGeom prst="rect">
            <a:avLst/>
          </a:prstGeom>
        </p:spPr>
        <p:txBody>
          <a:bodyPr vert="horz" lIns="91440" tIns="45720" rIns="91440" bIns="45720" rtlCol="0" anchor="b"/>
          <a:lstStyle>
            <a:lvl1pPr algn="r">
              <a:defRPr sz="1200"/>
            </a:lvl1pPr>
          </a:lstStyle>
          <a:p>
            <a:fld id="{0BEE1849-A97C-7A46-8325-905A88456D1C}" type="slidenum">
              <a:rPr lang="en-US" smtClean="0"/>
              <a:pPr/>
              <a:t>‹nº›</a:t>
            </a:fld>
            <a:endParaRPr lang="en-US" dirty="0"/>
          </a:p>
        </p:txBody>
      </p:sp>
    </p:spTree>
    <p:extLst>
      <p:ext uri="{BB962C8B-B14F-4D97-AF65-F5344CB8AC3E}">
        <p14:creationId xmlns:p14="http://schemas.microsoft.com/office/powerpoint/2010/main" val="2630366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777608" y="0"/>
            <a:ext cx="2889938" cy="496332"/>
          </a:xfrm>
          <a:prstGeom prst="rect">
            <a:avLst/>
          </a:prstGeom>
        </p:spPr>
        <p:txBody>
          <a:bodyPr vert="horz" lIns="91440" tIns="45720" rIns="91440" bIns="45720" rtlCol="0"/>
          <a:lstStyle>
            <a:lvl1pPr algn="r">
              <a:defRPr sz="1200"/>
            </a:lvl1pPr>
          </a:lstStyle>
          <a:p>
            <a:fld id="{85A1CB33-EA56-4443-8184-35A020CE2B89}" type="datetimeFigureOut">
              <a:rPr lang="en-US" smtClean="0"/>
              <a:pPr/>
              <a:t>10/12/2023</a:t>
            </a:fld>
            <a:endParaRPr lang="en-US" dirty="0"/>
          </a:p>
        </p:txBody>
      </p:sp>
      <p:sp>
        <p:nvSpPr>
          <p:cNvPr id="4" name="Slide Image Placeholder 3"/>
          <p:cNvSpPr>
            <a:spLocks noGrp="1" noRot="1" noChangeAspect="1"/>
          </p:cNvSpPr>
          <p:nvPr>
            <p:ph type="sldImg" idx="2"/>
          </p:nvPr>
        </p:nvSpPr>
        <p:spPr>
          <a:xfrm>
            <a:off x="26988" y="744538"/>
            <a:ext cx="6615112" cy="3722687"/>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66910" y="4715153"/>
            <a:ext cx="5335270" cy="4466987"/>
          </a:xfrm>
          <a:prstGeom prst="rect">
            <a:avLst/>
          </a:prstGeom>
        </p:spPr>
        <p:txBody>
          <a:bodyPr vert="horz" lIns="91440" tIns="45720" rIns="91440" bIns="45720" rtlCol="0"/>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n-US"/>
          </a:p>
        </p:txBody>
      </p:sp>
      <p:sp>
        <p:nvSpPr>
          <p:cNvPr id="6" name="Footer Placeholder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777608" y="9428583"/>
            <a:ext cx="2889938" cy="496332"/>
          </a:xfrm>
          <a:prstGeom prst="rect">
            <a:avLst/>
          </a:prstGeom>
        </p:spPr>
        <p:txBody>
          <a:bodyPr vert="horz" lIns="91440" tIns="45720" rIns="91440" bIns="45720" rtlCol="0" anchor="b"/>
          <a:lstStyle>
            <a:lvl1pPr algn="r">
              <a:defRPr sz="1200"/>
            </a:lvl1pPr>
          </a:lstStyle>
          <a:p>
            <a:fld id="{FB9EEBA2-DB29-B54A-BA94-35BB965DAD7D}" type="slidenum">
              <a:rPr lang="en-US" smtClean="0"/>
              <a:pPr/>
              <a:t>‹nº›</a:t>
            </a:fld>
            <a:endParaRPr lang="en-US" dirty="0"/>
          </a:p>
        </p:txBody>
      </p:sp>
    </p:spTree>
    <p:extLst>
      <p:ext uri="{BB962C8B-B14F-4D97-AF65-F5344CB8AC3E}">
        <p14:creationId xmlns:p14="http://schemas.microsoft.com/office/powerpoint/2010/main" val="4082824720"/>
      </p:ext>
    </p:extLst>
  </p:cSld>
  <p:clrMap bg1="lt1" tx1="dk1" bg2="lt2" tx2="dk2" accent1="accent1" accent2="accent2" accent3="accent3" accent4="accent4" accent5="accent5" accent6="accent6" hlink="hlink" folHlink="folHlink"/>
  <p:hf hdr="0" ftr="0" dt="0"/>
  <p:notesStyle>
    <a:lvl1pPr marL="0" algn="l" defTabSz="457148" rtl="0" eaLnBrk="1" latinLnBrk="0" hangingPunct="1">
      <a:defRPr sz="1200" kern="1200">
        <a:solidFill>
          <a:schemeClr val="tx1"/>
        </a:solidFill>
        <a:latin typeface="+mn-lt"/>
        <a:ea typeface="+mn-ea"/>
        <a:cs typeface="+mn-cs"/>
      </a:defRPr>
    </a:lvl1pPr>
    <a:lvl2pPr marL="457148" algn="l" defTabSz="457148" rtl="0" eaLnBrk="1" latinLnBrk="0" hangingPunct="1">
      <a:defRPr sz="1200" kern="1200">
        <a:solidFill>
          <a:schemeClr val="tx1"/>
        </a:solidFill>
        <a:latin typeface="+mn-lt"/>
        <a:ea typeface="+mn-ea"/>
        <a:cs typeface="+mn-cs"/>
      </a:defRPr>
    </a:lvl2pPr>
    <a:lvl3pPr marL="914296" algn="l" defTabSz="457148" rtl="0" eaLnBrk="1" latinLnBrk="0" hangingPunct="1">
      <a:defRPr sz="1200" kern="1200">
        <a:solidFill>
          <a:schemeClr val="tx1"/>
        </a:solidFill>
        <a:latin typeface="+mn-lt"/>
        <a:ea typeface="+mn-ea"/>
        <a:cs typeface="+mn-cs"/>
      </a:defRPr>
    </a:lvl3pPr>
    <a:lvl4pPr marL="1371444" algn="l" defTabSz="457148" rtl="0" eaLnBrk="1" latinLnBrk="0" hangingPunct="1">
      <a:defRPr sz="1200" kern="1200">
        <a:solidFill>
          <a:schemeClr val="tx1"/>
        </a:solidFill>
        <a:latin typeface="+mn-lt"/>
        <a:ea typeface="+mn-ea"/>
        <a:cs typeface="+mn-cs"/>
      </a:defRPr>
    </a:lvl4pPr>
    <a:lvl5pPr marL="1828592" algn="l" defTabSz="457148" rtl="0" eaLnBrk="1" latinLnBrk="0" hangingPunct="1">
      <a:defRPr sz="1200" kern="1200">
        <a:solidFill>
          <a:schemeClr val="tx1"/>
        </a:solidFill>
        <a:latin typeface="+mn-lt"/>
        <a:ea typeface="+mn-ea"/>
        <a:cs typeface="+mn-cs"/>
      </a:defRPr>
    </a:lvl5pPr>
    <a:lvl6pPr marL="2285740" algn="l" defTabSz="457148" rtl="0" eaLnBrk="1" latinLnBrk="0" hangingPunct="1">
      <a:defRPr sz="1200" kern="1200">
        <a:solidFill>
          <a:schemeClr val="tx1"/>
        </a:solidFill>
        <a:latin typeface="+mn-lt"/>
        <a:ea typeface="+mn-ea"/>
        <a:cs typeface="+mn-cs"/>
      </a:defRPr>
    </a:lvl6pPr>
    <a:lvl7pPr marL="2742888" algn="l" defTabSz="457148" rtl="0" eaLnBrk="1" latinLnBrk="0" hangingPunct="1">
      <a:defRPr sz="1200" kern="1200">
        <a:solidFill>
          <a:schemeClr val="tx1"/>
        </a:solidFill>
        <a:latin typeface="+mn-lt"/>
        <a:ea typeface="+mn-ea"/>
        <a:cs typeface="+mn-cs"/>
      </a:defRPr>
    </a:lvl7pPr>
    <a:lvl8pPr marL="3200036" algn="l" defTabSz="457148" rtl="0" eaLnBrk="1" latinLnBrk="0" hangingPunct="1">
      <a:defRPr sz="1200" kern="1200">
        <a:solidFill>
          <a:schemeClr val="tx1"/>
        </a:solidFill>
        <a:latin typeface="+mn-lt"/>
        <a:ea typeface="+mn-ea"/>
        <a:cs typeface="+mn-cs"/>
      </a:defRPr>
    </a:lvl8pPr>
    <a:lvl9pPr marL="3657184" algn="l" defTabSz="45714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endParaRPr lang="pt-PT"/>
          </a:p>
        </p:txBody>
      </p:sp>
      <p:sp>
        <p:nvSpPr>
          <p:cNvPr id="4" name="Marcador de Posição do Número do Diapositivo 3"/>
          <p:cNvSpPr>
            <a:spLocks noGrp="1"/>
          </p:cNvSpPr>
          <p:nvPr>
            <p:ph type="sldNum" sz="quarter" idx="10"/>
          </p:nvPr>
        </p:nvSpPr>
        <p:spPr/>
        <p:txBody>
          <a:bodyPr/>
          <a:lstStyle/>
          <a:p>
            <a:fld id="{FB9EEBA2-DB29-B54A-BA94-35BB965DAD7D}" type="slidenum">
              <a:rPr lang="en-US" smtClean="0"/>
              <a:pPr/>
              <a:t>13</a:t>
            </a:fld>
            <a:endParaRPr lang="en-US" dirty="0"/>
          </a:p>
        </p:txBody>
      </p:sp>
    </p:spTree>
    <p:extLst>
      <p:ext uri="{BB962C8B-B14F-4D97-AF65-F5344CB8AC3E}">
        <p14:creationId xmlns:p14="http://schemas.microsoft.com/office/powerpoint/2010/main" val="1137129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pt-PT"/>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148" indent="0" algn="ctr">
              <a:buNone/>
              <a:defRPr>
                <a:solidFill>
                  <a:schemeClr val="tx1">
                    <a:tint val="75000"/>
                  </a:schemeClr>
                </a:solidFill>
              </a:defRPr>
            </a:lvl2pPr>
            <a:lvl3pPr marL="914296" indent="0" algn="ctr">
              <a:buNone/>
              <a:defRPr>
                <a:solidFill>
                  <a:schemeClr val="tx1">
                    <a:tint val="75000"/>
                  </a:schemeClr>
                </a:solidFill>
              </a:defRPr>
            </a:lvl3pPr>
            <a:lvl4pPr marL="1371444" indent="0" algn="ctr">
              <a:buNone/>
              <a:defRPr>
                <a:solidFill>
                  <a:schemeClr val="tx1">
                    <a:tint val="75000"/>
                  </a:schemeClr>
                </a:solidFill>
              </a:defRPr>
            </a:lvl4pPr>
            <a:lvl5pPr marL="1828592" indent="0" algn="ctr">
              <a:buNone/>
              <a:defRPr>
                <a:solidFill>
                  <a:schemeClr val="tx1">
                    <a:tint val="75000"/>
                  </a:schemeClr>
                </a:solidFill>
              </a:defRPr>
            </a:lvl5pPr>
            <a:lvl6pPr marL="2285740" indent="0" algn="ctr">
              <a:buNone/>
              <a:defRPr>
                <a:solidFill>
                  <a:schemeClr val="tx1">
                    <a:tint val="75000"/>
                  </a:schemeClr>
                </a:solidFill>
              </a:defRPr>
            </a:lvl6pPr>
            <a:lvl7pPr marL="2742888" indent="0" algn="ctr">
              <a:buNone/>
              <a:defRPr>
                <a:solidFill>
                  <a:schemeClr val="tx1">
                    <a:tint val="75000"/>
                  </a:schemeClr>
                </a:solidFill>
              </a:defRPr>
            </a:lvl7pPr>
            <a:lvl8pPr marL="3200036" indent="0" algn="ctr">
              <a:buNone/>
              <a:defRPr>
                <a:solidFill>
                  <a:schemeClr val="tx1">
                    <a:tint val="75000"/>
                  </a:schemeClr>
                </a:solidFill>
              </a:defRPr>
            </a:lvl8pPr>
            <a:lvl9pPr marL="3657184" indent="0" algn="ctr">
              <a:buNone/>
              <a:defRPr>
                <a:solidFill>
                  <a:schemeClr val="tx1">
                    <a:tint val="75000"/>
                  </a:schemeClr>
                </a:solidFill>
              </a:defRPr>
            </a:lvl9pPr>
          </a:lstStyle>
          <a:p>
            <a:r>
              <a:rPr lang="pt-PT"/>
              <a:t>Click to edit Master subtitle style</a:t>
            </a:r>
            <a:endParaRPr lang="en-US"/>
          </a:p>
        </p:txBody>
      </p:sp>
      <p:sp>
        <p:nvSpPr>
          <p:cNvPr id="4" name="Date Placeholder 3"/>
          <p:cNvSpPr>
            <a:spLocks noGrp="1"/>
          </p:cNvSpPr>
          <p:nvPr>
            <p:ph type="dt" sz="half" idx="10"/>
          </p:nvPr>
        </p:nvSpPr>
        <p:spPr/>
        <p:txBody>
          <a:bodyPr/>
          <a:lstStyle/>
          <a:p>
            <a:fld id="{0DF74F75-F5E8-724E-A51C-5CD1CC5CE61F}" type="datetime1">
              <a:rPr lang="pt-PT" smtClean="0"/>
              <a:pPr/>
              <a:t>12/10/2023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B9A430A-1239-824B-971C-3B3143C875C6}" type="slidenum">
              <a:rPr lang="en-US" smtClean="0"/>
              <a:pPr/>
              <a:t>‹nº›</a:t>
            </a:fld>
            <a:endParaRPr lang="en-US" dirty="0"/>
          </a:p>
        </p:txBody>
      </p:sp>
    </p:spTree>
    <p:extLst>
      <p:ext uri="{BB962C8B-B14F-4D97-AF65-F5344CB8AC3E}">
        <p14:creationId xmlns:p14="http://schemas.microsoft.com/office/powerpoint/2010/main" val="3602253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n-US"/>
          </a:p>
        </p:txBody>
      </p:sp>
      <p:sp>
        <p:nvSpPr>
          <p:cNvPr id="4" name="Date Placeholder 3"/>
          <p:cNvSpPr>
            <a:spLocks noGrp="1"/>
          </p:cNvSpPr>
          <p:nvPr>
            <p:ph type="dt" sz="half" idx="10"/>
          </p:nvPr>
        </p:nvSpPr>
        <p:spPr/>
        <p:txBody>
          <a:bodyPr/>
          <a:lstStyle/>
          <a:p>
            <a:fld id="{A91DBCD9-5A94-BD46-9319-1E0612473E19}" type="datetime1">
              <a:rPr lang="pt-PT" smtClean="0"/>
              <a:pPr/>
              <a:t>12/10/2023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B9A430A-1239-824B-971C-3B3143C875C6}" type="slidenum">
              <a:rPr lang="en-US" smtClean="0"/>
              <a:pPr/>
              <a:t>‹nº›</a:t>
            </a:fld>
            <a:endParaRPr lang="en-US" dirty="0"/>
          </a:p>
        </p:txBody>
      </p:sp>
    </p:spTree>
    <p:extLst>
      <p:ext uri="{BB962C8B-B14F-4D97-AF65-F5344CB8AC3E}">
        <p14:creationId xmlns:p14="http://schemas.microsoft.com/office/powerpoint/2010/main" val="1588369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2"/>
            <a:ext cx="2057400" cy="3290888"/>
          </a:xfrm>
        </p:spPr>
        <p:txBody>
          <a:bodyPr vert="eaVert"/>
          <a:lstStyle/>
          <a:p>
            <a:r>
              <a:rPr lang="pt-PT"/>
              <a:t>Click to edit Master title style</a:t>
            </a:r>
            <a:endParaRPr lang="en-US"/>
          </a:p>
        </p:txBody>
      </p:sp>
      <p:sp>
        <p:nvSpPr>
          <p:cNvPr id="3" name="Vertical Text Placeholder 2"/>
          <p:cNvSpPr>
            <a:spLocks noGrp="1"/>
          </p:cNvSpPr>
          <p:nvPr>
            <p:ph type="body" orient="vert" idx="1"/>
          </p:nvPr>
        </p:nvSpPr>
        <p:spPr>
          <a:xfrm>
            <a:off x="457200" y="154782"/>
            <a:ext cx="6019800" cy="3290888"/>
          </a:xfrm>
        </p:spPr>
        <p:txBody>
          <a:bodyPr vert="eaVert"/>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n-US"/>
          </a:p>
        </p:txBody>
      </p:sp>
      <p:sp>
        <p:nvSpPr>
          <p:cNvPr id="4" name="Date Placeholder 3"/>
          <p:cNvSpPr>
            <a:spLocks noGrp="1"/>
          </p:cNvSpPr>
          <p:nvPr>
            <p:ph type="dt" sz="half" idx="10"/>
          </p:nvPr>
        </p:nvSpPr>
        <p:spPr/>
        <p:txBody>
          <a:bodyPr/>
          <a:lstStyle/>
          <a:p>
            <a:fld id="{0222CA45-0BDA-EE4E-828B-B1588B738B88}" type="datetime1">
              <a:rPr lang="pt-PT" smtClean="0"/>
              <a:pPr/>
              <a:t>12/10/2023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B9A430A-1239-824B-971C-3B3143C875C6}" type="slidenum">
              <a:rPr lang="en-US" smtClean="0"/>
              <a:pPr/>
              <a:t>‹nº›</a:t>
            </a:fld>
            <a:endParaRPr lang="en-US" dirty="0"/>
          </a:p>
        </p:txBody>
      </p:sp>
    </p:spTree>
    <p:extLst>
      <p:ext uri="{BB962C8B-B14F-4D97-AF65-F5344CB8AC3E}">
        <p14:creationId xmlns:p14="http://schemas.microsoft.com/office/powerpoint/2010/main" val="2544657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Click to edit Master title style</a:t>
            </a:r>
            <a:endParaRPr lang="en-US"/>
          </a:p>
        </p:txBody>
      </p:sp>
      <p:sp>
        <p:nvSpPr>
          <p:cNvPr id="3" name="Content Placeholder 2"/>
          <p:cNvSpPr>
            <a:spLocks noGrp="1"/>
          </p:cNvSpPr>
          <p:nvPr>
            <p:ph idx="1"/>
          </p:nvPr>
        </p:nvSpPr>
        <p:spPr/>
        <p:txBody>
          <a:body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n-US"/>
          </a:p>
        </p:txBody>
      </p:sp>
      <p:sp>
        <p:nvSpPr>
          <p:cNvPr id="4" name="Date Placeholder 3"/>
          <p:cNvSpPr>
            <a:spLocks noGrp="1"/>
          </p:cNvSpPr>
          <p:nvPr>
            <p:ph type="dt" sz="half" idx="10"/>
          </p:nvPr>
        </p:nvSpPr>
        <p:spPr/>
        <p:txBody>
          <a:bodyPr/>
          <a:lstStyle/>
          <a:p>
            <a:fld id="{2442D701-C8C3-324B-A29E-FF2912E41BFE}" type="datetime1">
              <a:rPr lang="pt-PT" smtClean="0"/>
              <a:pPr/>
              <a:t>12/10/2023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B9A430A-1239-824B-971C-3B3143C875C6}" type="slidenum">
              <a:rPr lang="en-US" smtClean="0"/>
              <a:pPr/>
              <a:t>‹nº›</a:t>
            </a:fld>
            <a:endParaRPr lang="en-US" dirty="0"/>
          </a:p>
        </p:txBody>
      </p:sp>
    </p:spTree>
    <p:extLst>
      <p:ext uri="{BB962C8B-B14F-4D97-AF65-F5344CB8AC3E}">
        <p14:creationId xmlns:p14="http://schemas.microsoft.com/office/powerpoint/2010/main" val="2501879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pt-PT"/>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148" indent="0">
              <a:buNone/>
              <a:defRPr sz="1800">
                <a:solidFill>
                  <a:schemeClr val="tx1">
                    <a:tint val="75000"/>
                  </a:schemeClr>
                </a:solidFill>
              </a:defRPr>
            </a:lvl2pPr>
            <a:lvl3pPr marL="914296" indent="0">
              <a:buNone/>
              <a:defRPr sz="1600">
                <a:solidFill>
                  <a:schemeClr val="tx1">
                    <a:tint val="75000"/>
                  </a:schemeClr>
                </a:solidFill>
              </a:defRPr>
            </a:lvl3pPr>
            <a:lvl4pPr marL="1371444" indent="0">
              <a:buNone/>
              <a:defRPr sz="1400">
                <a:solidFill>
                  <a:schemeClr val="tx1">
                    <a:tint val="75000"/>
                  </a:schemeClr>
                </a:solidFill>
              </a:defRPr>
            </a:lvl4pPr>
            <a:lvl5pPr marL="1828592" indent="0">
              <a:buNone/>
              <a:defRPr sz="1400">
                <a:solidFill>
                  <a:schemeClr val="tx1">
                    <a:tint val="75000"/>
                  </a:schemeClr>
                </a:solidFill>
              </a:defRPr>
            </a:lvl5pPr>
            <a:lvl6pPr marL="2285740" indent="0">
              <a:buNone/>
              <a:defRPr sz="1400">
                <a:solidFill>
                  <a:schemeClr val="tx1">
                    <a:tint val="75000"/>
                  </a:schemeClr>
                </a:solidFill>
              </a:defRPr>
            </a:lvl6pPr>
            <a:lvl7pPr marL="2742888" indent="0">
              <a:buNone/>
              <a:defRPr sz="1400">
                <a:solidFill>
                  <a:schemeClr val="tx1">
                    <a:tint val="75000"/>
                  </a:schemeClr>
                </a:solidFill>
              </a:defRPr>
            </a:lvl7pPr>
            <a:lvl8pPr marL="3200036" indent="0">
              <a:buNone/>
              <a:defRPr sz="1400">
                <a:solidFill>
                  <a:schemeClr val="tx1">
                    <a:tint val="75000"/>
                  </a:schemeClr>
                </a:solidFill>
              </a:defRPr>
            </a:lvl8pPr>
            <a:lvl9pPr marL="3657184" indent="0">
              <a:buNone/>
              <a:defRPr sz="1400">
                <a:solidFill>
                  <a:schemeClr val="tx1">
                    <a:tint val="75000"/>
                  </a:schemeClr>
                </a:solidFill>
              </a:defRPr>
            </a:lvl9pPr>
          </a:lstStyle>
          <a:p>
            <a:pPr lvl="0"/>
            <a:r>
              <a:rPr lang="pt-PT"/>
              <a:t>Click to edit Master text styles</a:t>
            </a:r>
          </a:p>
        </p:txBody>
      </p:sp>
      <p:sp>
        <p:nvSpPr>
          <p:cNvPr id="4" name="Date Placeholder 3"/>
          <p:cNvSpPr>
            <a:spLocks noGrp="1"/>
          </p:cNvSpPr>
          <p:nvPr>
            <p:ph type="dt" sz="half" idx="10"/>
          </p:nvPr>
        </p:nvSpPr>
        <p:spPr/>
        <p:txBody>
          <a:bodyPr/>
          <a:lstStyle/>
          <a:p>
            <a:fld id="{D1ADA7C0-9C2B-5447-99BB-A1B52594C753}" type="datetime1">
              <a:rPr lang="pt-PT" smtClean="0"/>
              <a:pPr/>
              <a:t>12/10/2023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B9A430A-1239-824B-971C-3B3143C875C6}" type="slidenum">
              <a:rPr lang="en-US" smtClean="0"/>
              <a:pPr/>
              <a:t>‹nº›</a:t>
            </a:fld>
            <a:endParaRPr lang="en-US" dirty="0"/>
          </a:p>
        </p:txBody>
      </p:sp>
    </p:spTree>
    <p:extLst>
      <p:ext uri="{BB962C8B-B14F-4D97-AF65-F5344CB8AC3E}">
        <p14:creationId xmlns:p14="http://schemas.microsoft.com/office/powerpoint/2010/main" val="2430648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Click to edit Master title style</a:t>
            </a:r>
            <a:endParaRPr lang="en-US"/>
          </a:p>
        </p:txBody>
      </p:sp>
      <p:sp>
        <p:nvSpPr>
          <p:cNvPr id="3" name="Content Placeholder 2"/>
          <p:cNvSpPr>
            <a:spLocks noGrp="1"/>
          </p:cNvSpPr>
          <p:nvPr>
            <p:ph sz="half" idx="1"/>
          </p:nvPr>
        </p:nvSpPr>
        <p:spPr>
          <a:xfrm>
            <a:off x="457200" y="900114"/>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n-US"/>
          </a:p>
        </p:txBody>
      </p:sp>
      <p:sp>
        <p:nvSpPr>
          <p:cNvPr id="4" name="Content Placeholder 3"/>
          <p:cNvSpPr>
            <a:spLocks noGrp="1"/>
          </p:cNvSpPr>
          <p:nvPr>
            <p:ph sz="half" idx="2"/>
          </p:nvPr>
        </p:nvSpPr>
        <p:spPr>
          <a:xfrm>
            <a:off x="4648200" y="900114"/>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n-US"/>
          </a:p>
        </p:txBody>
      </p:sp>
      <p:sp>
        <p:nvSpPr>
          <p:cNvPr id="5" name="Date Placeholder 4"/>
          <p:cNvSpPr>
            <a:spLocks noGrp="1"/>
          </p:cNvSpPr>
          <p:nvPr>
            <p:ph type="dt" sz="half" idx="10"/>
          </p:nvPr>
        </p:nvSpPr>
        <p:spPr/>
        <p:txBody>
          <a:bodyPr/>
          <a:lstStyle/>
          <a:p>
            <a:fld id="{F7A153BD-AD29-2B4A-BDEA-ED079FADF3AC}" type="datetime1">
              <a:rPr lang="pt-PT" smtClean="0"/>
              <a:pPr/>
              <a:t>12/10/2023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B9A430A-1239-824B-971C-3B3143C875C6}" type="slidenum">
              <a:rPr lang="en-US" smtClean="0"/>
              <a:pPr/>
              <a:t>‹nº›</a:t>
            </a:fld>
            <a:endParaRPr lang="en-US" dirty="0"/>
          </a:p>
        </p:txBody>
      </p:sp>
    </p:spTree>
    <p:extLst>
      <p:ext uri="{BB962C8B-B14F-4D97-AF65-F5344CB8AC3E}">
        <p14:creationId xmlns:p14="http://schemas.microsoft.com/office/powerpoint/2010/main" val="1850554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pt-PT"/>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148" indent="0">
              <a:buNone/>
              <a:defRPr sz="2000" b="1"/>
            </a:lvl2pPr>
            <a:lvl3pPr marL="914296" indent="0">
              <a:buNone/>
              <a:defRPr sz="1800" b="1"/>
            </a:lvl3pPr>
            <a:lvl4pPr marL="1371444" indent="0">
              <a:buNone/>
              <a:defRPr sz="1600" b="1"/>
            </a:lvl4pPr>
            <a:lvl5pPr marL="1828592" indent="0">
              <a:buNone/>
              <a:defRPr sz="1600" b="1"/>
            </a:lvl5pPr>
            <a:lvl6pPr marL="2285740" indent="0">
              <a:buNone/>
              <a:defRPr sz="1600" b="1"/>
            </a:lvl6pPr>
            <a:lvl7pPr marL="2742888" indent="0">
              <a:buNone/>
              <a:defRPr sz="1600" b="1"/>
            </a:lvl7pPr>
            <a:lvl8pPr marL="3200036" indent="0">
              <a:buNone/>
              <a:defRPr sz="1600" b="1"/>
            </a:lvl8pPr>
            <a:lvl9pPr marL="3657184" indent="0">
              <a:buNone/>
              <a:defRPr sz="1600" b="1"/>
            </a:lvl9pPr>
          </a:lstStyle>
          <a:p>
            <a:pPr lvl="0"/>
            <a:r>
              <a:rPr lang="pt-PT"/>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148" indent="0">
              <a:buNone/>
              <a:defRPr sz="2000" b="1"/>
            </a:lvl2pPr>
            <a:lvl3pPr marL="914296" indent="0">
              <a:buNone/>
              <a:defRPr sz="1800" b="1"/>
            </a:lvl3pPr>
            <a:lvl4pPr marL="1371444" indent="0">
              <a:buNone/>
              <a:defRPr sz="1600" b="1"/>
            </a:lvl4pPr>
            <a:lvl5pPr marL="1828592" indent="0">
              <a:buNone/>
              <a:defRPr sz="1600" b="1"/>
            </a:lvl5pPr>
            <a:lvl6pPr marL="2285740" indent="0">
              <a:buNone/>
              <a:defRPr sz="1600" b="1"/>
            </a:lvl6pPr>
            <a:lvl7pPr marL="2742888" indent="0">
              <a:buNone/>
              <a:defRPr sz="1600" b="1"/>
            </a:lvl7pPr>
            <a:lvl8pPr marL="3200036" indent="0">
              <a:buNone/>
              <a:defRPr sz="1600" b="1"/>
            </a:lvl8pPr>
            <a:lvl9pPr marL="3657184" indent="0">
              <a:buNone/>
              <a:defRPr sz="1600" b="1"/>
            </a:lvl9pPr>
          </a:lstStyle>
          <a:p>
            <a:pPr lvl="0"/>
            <a:r>
              <a:rPr lang="pt-PT"/>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n-US"/>
          </a:p>
        </p:txBody>
      </p:sp>
      <p:sp>
        <p:nvSpPr>
          <p:cNvPr id="7" name="Date Placeholder 6"/>
          <p:cNvSpPr>
            <a:spLocks noGrp="1"/>
          </p:cNvSpPr>
          <p:nvPr>
            <p:ph type="dt" sz="half" idx="10"/>
          </p:nvPr>
        </p:nvSpPr>
        <p:spPr/>
        <p:txBody>
          <a:bodyPr/>
          <a:lstStyle/>
          <a:p>
            <a:fld id="{14CF23F9-103F-5A43-859C-C23D5F3D4B69}" type="datetime1">
              <a:rPr lang="pt-PT" smtClean="0"/>
              <a:pPr/>
              <a:t>12/10/2023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B9A430A-1239-824B-971C-3B3143C875C6}" type="slidenum">
              <a:rPr lang="en-US" smtClean="0"/>
              <a:pPr/>
              <a:t>‹nº›</a:t>
            </a:fld>
            <a:endParaRPr lang="en-US" dirty="0"/>
          </a:p>
        </p:txBody>
      </p:sp>
    </p:spTree>
    <p:extLst>
      <p:ext uri="{BB962C8B-B14F-4D97-AF65-F5344CB8AC3E}">
        <p14:creationId xmlns:p14="http://schemas.microsoft.com/office/powerpoint/2010/main" val="13694280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Click to edit Master title style</a:t>
            </a:r>
            <a:endParaRPr lang="en-US"/>
          </a:p>
        </p:txBody>
      </p:sp>
      <p:sp>
        <p:nvSpPr>
          <p:cNvPr id="3" name="Date Placeholder 2"/>
          <p:cNvSpPr>
            <a:spLocks noGrp="1"/>
          </p:cNvSpPr>
          <p:nvPr>
            <p:ph type="dt" sz="half" idx="10"/>
          </p:nvPr>
        </p:nvSpPr>
        <p:spPr/>
        <p:txBody>
          <a:bodyPr/>
          <a:lstStyle/>
          <a:p>
            <a:fld id="{2B345C85-6F95-5F49-902A-ECCE090EBF96}" type="datetime1">
              <a:rPr lang="pt-PT" smtClean="0"/>
              <a:pPr/>
              <a:t>12/10/2023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B9A430A-1239-824B-971C-3B3143C875C6}" type="slidenum">
              <a:rPr lang="en-US" smtClean="0"/>
              <a:pPr/>
              <a:t>‹nº›</a:t>
            </a:fld>
            <a:endParaRPr lang="en-US" dirty="0"/>
          </a:p>
        </p:txBody>
      </p:sp>
    </p:spTree>
    <p:extLst>
      <p:ext uri="{BB962C8B-B14F-4D97-AF65-F5344CB8AC3E}">
        <p14:creationId xmlns:p14="http://schemas.microsoft.com/office/powerpoint/2010/main" val="2937640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6839B6-F534-0E42-A41B-6725FBC3676C}" type="datetime1">
              <a:rPr lang="pt-PT" smtClean="0"/>
              <a:pPr/>
              <a:t>12/10/2023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B9A430A-1239-824B-971C-3B3143C875C6}" type="slidenum">
              <a:rPr lang="en-US" smtClean="0"/>
              <a:pPr/>
              <a:t>‹nº›</a:t>
            </a:fld>
            <a:endParaRPr lang="en-US" dirty="0"/>
          </a:p>
        </p:txBody>
      </p:sp>
    </p:spTree>
    <p:extLst>
      <p:ext uri="{BB962C8B-B14F-4D97-AF65-F5344CB8AC3E}">
        <p14:creationId xmlns:p14="http://schemas.microsoft.com/office/powerpoint/2010/main" val="3647374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7"/>
            <a:ext cx="3008313" cy="871538"/>
          </a:xfrm>
        </p:spPr>
        <p:txBody>
          <a:bodyPr anchor="b"/>
          <a:lstStyle>
            <a:lvl1pPr algn="l">
              <a:defRPr sz="2000" b="1"/>
            </a:lvl1pPr>
          </a:lstStyle>
          <a:p>
            <a:r>
              <a:rPr lang="pt-PT"/>
              <a:t>Click to edit Master title style</a:t>
            </a:r>
            <a:endParaRPr lang="en-US"/>
          </a:p>
        </p:txBody>
      </p:sp>
      <p:sp>
        <p:nvSpPr>
          <p:cNvPr id="3" name="Content Placeholder 2"/>
          <p:cNvSpPr>
            <a:spLocks noGrp="1"/>
          </p:cNvSpPr>
          <p:nvPr>
            <p:ph idx="1"/>
          </p:nvPr>
        </p:nvSpPr>
        <p:spPr>
          <a:xfrm>
            <a:off x="3575051"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n-US"/>
          </a:p>
        </p:txBody>
      </p:sp>
      <p:sp>
        <p:nvSpPr>
          <p:cNvPr id="4" name="Text Placeholder 3"/>
          <p:cNvSpPr>
            <a:spLocks noGrp="1"/>
          </p:cNvSpPr>
          <p:nvPr>
            <p:ph type="body" sz="half" idx="2"/>
          </p:nvPr>
        </p:nvSpPr>
        <p:spPr>
          <a:xfrm>
            <a:off x="457202" y="1076327"/>
            <a:ext cx="3008313" cy="3518297"/>
          </a:xfrm>
        </p:spPr>
        <p:txBody>
          <a:bodyPr/>
          <a:lstStyle>
            <a:lvl1pPr marL="0" indent="0">
              <a:buNone/>
              <a:defRPr sz="1400"/>
            </a:lvl1pPr>
            <a:lvl2pPr marL="457148" indent="0">
              <a:buNone/>
              <a:defRPr sz="1200"/>
            </a:lvl2pPr>
            <a:lvl3pPr marL="914296" indent="0">
              <a:buNone/>
              <a:defRPr sz="1000"/>
            </a:lvl3pPr>
            <a:lvl4pPr marL="1371444" indent="0">
              <a:buNone/>
              <a:defRPr sz="900"/>
            </a:lvl4pPr>
            <a:lvl5pPr marL="1828592" indent="0">
              <a:buNone/>
              <a:defRPr sz="900"/>
            </a:lvl5pPr>
            <a:lvl6pPr marL="2285740" indent="0">
              <a:buNone/>
              <a:defRPr sz="900"/>
            </a:lvl6pPr>
            <a:lvl7pPr marL="2742888" indent="0">
              <a:buNone/>
              <a:defRPr sz="900"/>
            </a:lvl7pPr>
            <a:lvl8pPr marL="3200036" indent="0">
              <a:buNone/>
              <a:defRPr sz="900"/>
            </a:lvl8pPr>
            <a:lvl9pPr marL="3657184" indent="0">
              <a:buNone/>
              <a:defRPr sz="900"/>
            </a:lvl9pPr>
          </a:lstStyle>
          <a:p>
            <a:pPr lvl="0"/>
            <a:r>
              <a:rPr lang="pt-PT"/>
              <a:t>Click to edit Master text styles</a:t>
            </a:r>
          </a:p>
        </p:txBody>
      </p:sp>
      <p:sp>
        <p:nvSpPr>
          <p:cNvPr id="5" name="Date Placeholder 4"/>
          <p:cNvSpPr>
            <a:spLocks noGrp="1"/>
          </p:cNvSpPr>
          <p:nvPr>
            <p:ph type="dt" sz="half" idx="10"/>
          </p:nvPr>
        </p:nvSpPr>
        <p:spPr/>
        <p:txBody>
          <a:bodyPr/>
          <a:lstStyle/>
          <a:p>
            <a:fld id="{617D6622-F864-084E-A8D7-D8273E648EAF}" type="datetime1">
              <a:rPr lang="pt-PT" smtClean="0"/>
              <a:pPr/>
              <a:t>12/10/2023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B9A430A-1239-824B-971C-3B3143C875C6}" type="slidenum">
              <a:rPr lang="en-US" smtClean="0"/>
              <a:pPr/>
              <a:t>‹nº›</a:t>
            </a:fld>
            <a:endParaRPr lang="en-US" dirty="0"/>
          </a:p>
        </p:txBody>
      </p:sp>
    </p:spTree>
    <p:extLst>
      <p:ext uri="{BB962C8B-B14F-4D97-AF65-F5344CB8AC3E}">
        <p14:creationId xmlns:p14="http://schemas.microsoft.com/office/powerpoint/2010/main" val="2473738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pt-PT"/>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148" indent="0">
              <a:buNone/>
              <a:defRPr sz="2800"/>
            </a:lvl2pPr>
            <a:lvl3pPr marL="914296" indent="0">
              <a:buNone/>
              <a:defRPr sz="2400"/>
            </a:lvl3pPr>
            <a:lvl4pPr marL="1371444" indent="0">
              <a:buNone/>
              <a:defRPr sz="2000"/>
            </a:lvl4pPr>
            <a:lvl5pPr marL="1828592" indent="0">
              <a:buNone/>
              <a:defRPr sz="2000"/>
            </a:lvl5pPr>
            <a:lvl6pPr marL="2285740" indent="0">
              <a:buNone/>
              <a:defRPr sz="2000"/>
            </a:lvl6pPr>
            <a:lvl7pPr marL="2742888" indent="0">
              <a:buNone/>
              <a:defRPr sz="2000"/>
            </a:lvl7pPr>
            <a:lvl8pPr marL="3200036" indent="0">
              <a:buNone/>
              <a:defRPr sz="2000"/>
            </a:lvl8pPr>
            <a:lvl9pPr marL="3657184" indent="0">
              <a:buNone/>
              <a:defRPr sz="2000"/>
            </a:lvl9pPr>
          </a:lstStyle>
          <a:p>
            <a:endParaRPr lang="en-US" dirty="0"/>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148" indent="0">
              <a:buNone/>
              <a:defRPr sz="1200"/>
            </a:lvl2pPr>
            <a:lvl3pPr marL="914296" indent="0">
              <a:buNone/>
              <a:defRPr sz="1000"/>
            </a:lvl3pPr>
            <a:lvl4pPr marL="1371444" indent="0">
              <a:buNone/>
              <a:defRPr sz="900"/>
            </a:lvl4pPr>
            <a:lvl5pPr marL="1828592" indent="0">
              <a:buNone/>
              <a:defRPr sz="900"/>
            </a:lvl5pPr>
            <a:lvl6pPr marL="2285740" indent="0">
              <a:buNone/>
              <a:defRPr sz="900"/>
            </a:lvl6pPr>
            <a:lvl7pPr marL="2742888" indent="0">
              <a:buNone/>
              <a:defRPr sz="900"/>
            </a:lvl7pPr>
            <a:lvl8pPr marL="3200036" indent="0">
              <a:buNone/>
              <a:defRPr sz="900"/>
            </a:lvl8pPr>
            <a:lvl9pPr marL="3657184" indent="0">
              <a:buNone/>
              <a:defRPr sz="900"/>
            </a:lvl9pPr>
          </a:lstStyle>
          <a:p>
            <a:pPr lvl="0"/>
            <a:r>
              <a:rPr lang="pt-PT"/>
              <a:t>Click to edit Master text styles</a:t>
            </a:r>
          </a:p>
        </p:txBody>
      </p:sp>
      <p:sp>
        <p:nvSpPr>
          <p:cNvPr id="5" name="Date Placeholder 4"/>
          <p:cNvSpPr>
            <a:spLocks noGrp="1"/>
          </p:cNvSpPr>
          <p:nvPr>
            <p:ph type="dt" sz="half" idx="10"/>
          </p:nvPr>
        </p:nvSpPr>
        <p:spPr/>
        <p:txBody>
          <a:bodyPr/>
          <a:lstStyle/>
          <a:p>
            <a:fld id="{CE069B4C-E394-7742-A0DA-D40CAD1E5578}" type="datetime1">
              <a:rPr lang="pt-PT" smtClean="0"/>
              <a:pPr/>
              <a:t>12/10/2023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B9A430A-1239-824B-971C-3B3143C875C6}" type="slidenum">
              <a:rPr lang="en-US" smtClean="0"/>
              <a:pPr/>
              <a:t>‹nº›</a:t>
            </a:fld>
            <a:endParaRPr lang="en-US" dirty="0"/>
          </a:p>
        </p:txBody>
      </p:sp>
    </p:spTree>
    <p:extLst>
      <p:ext uri="{BB962C8B-B14F-4D97-AF65-F5344CB8AC3E}">
        <p14:creationId xmlns:p14="http://schemas.microsoft.com/office/powerpoint/2010/main" val="1649956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30" tIns="45715" rIns="91430" bIns="45715" rtlCol="0" anchor="ctr">
            <a:normAutofit/>
          </a:bodyPr>
          <a:lstStyle/>
          <a:p>
            <a:r>
              <a:rPr lang="pt-PT"/>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30" tIns="45715" rIns="91430" bIns="45715" rtlCol="0">
            <a:normAutofit/>
          </a:body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30" tIns="45715" rIns="91430" bIns="45715" rtlCol="0" anchor="ctr"/>
          <a:lstStyle>
            <a:lvl1pPr algn="l">
              <a:defRPr sz="1200">
                <a:solidFill>
                  <a:schemeClr val="tx1">
                    <a:tint val="75000"/>
                  </a:schemeClr>
                </a:solidFill>
              </a:defRPr>
            </a:lvl1pPr>
          </a:lstStyle>
          <a:p>
            <a:fld id="{F94F8E8C-9AF9-3842-B816-8B5ABD9B9DB3}" type="datetime1">
              <a:rPr lang="pt-PT" smtClean="0"/>
              <a:pPr/>
              <a:t>12/10/2023</a:t>
            </a:fld>
            <a:endParaRPr lang="en-US" dirty="0"/>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30" tIns="45715" rIns="91430" bIns="45715"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30" tIns="45715" rIns="91430" bIns="45715" rtlCol="0" anchor="ctr"/>
          <a:lstStyle>
            <a:lvl1pPr algn="r">
              <a:defRPr sz="1200">
                <a:solidFill>
                  <a:schemeClr val="tx1">
                    <a:tint val="75000"/>
                  </a:schemeClr>
                </a:solidFill>
              </a:defRPr>
            </a:lvl1pPr>
          </a:lstStyle>
          <a:p>
            <a:fld id="{6B9A430A-1239-824B-971C-3B3143C875C6}" type="slidenum">
              <a:rPr lang="en-US" smtClean="0"/>
              <a:pPr/>
              <a:t>‹nº›</a:t>
            </a:fld>
            <a:endParaRPr lang="en-US" dirty="0"/>
          </a:p>
        </p:txBody>
      </p:sp>
    </p:spTree>
    <p:extLst>
      <p:ext uri="{BB962C8B-B14F-4D97-AF65-F5344CB8AC3E}">
        <p14:creationId xmlns:p14="http://schemas.microsoft.com/office/powerpoint/2010/main" val="37159894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148" rtl="0" eaLnBrk="1" latinLnBrk="0" hangingPunct="1">
        <a:spcBef>
          <a:spcPct val="0"/>
        </a:spcBef>
        <a:buNone/>
        <a:defRPr sz="4400" kern="1200">
          <a:solidFill>
            <a:schemeClr val="tx1"/>
          </a:solidFill>
          <a:latin typeface="+mj-lt"/>
          <a:ea typeface="+mj-ea"/>
          <a:cs typeface="+mj-cs"/>
        </a:defRPr>
      </a:lvl1pPr>
    </p:titleStyle>
    <p:bodyStyle>
      <a:lvl1pPr marL="342861" indent="-342861" algn="l" defTabSz="457148" rtl="0" eaLnBrk="1" latinLnBrk="0" hangingPunct="1">
        <a:spcBef>
          <a:spcPct val="20000"/>
        </a:spcBef>
        <a:buFont typeface="Arial"/>
        <a:buChar char="•"/>
        <a:defRPr sz="3200" kern="1200">
          <a:solidFill>
            <a:schemeClr val="tx1"/>
          </a:solidFill>
          <a:latin typeface="+mn-lt"/>
          <a:ea typeface="+mn-ea"/>
          <a:cs typeface="+mn-cs"/>
        </a:defRPr>
      </a:lvl1pPr>
      <a:lvl2pPr marL="742865" indent="-285717" algn="l" defTabSz="457148" rtl="0" eaLnBrk="1" latinLnBrk="0" hangingPunct="1">
        <a:spcBef>
          <a:spcPct val="20000"/>
        </a:spcBef>
        <a:buFont typeface="Arial"/>
        <a:buChar char="–"/>
        <a:defRPr sz="2800" kern="1200">
          <a:solidFill>
            <a:schemeClr val="tx1"/>
          </a:solidFill>
          <a:latin typeface="+mn-lt"/>
          <a:ea typeface="+mn-ea"/>
          <a:cs typeface="+mn-cs"/>
        </a:defRPr>
      </a:lvl2pPr>
      <a:lvl3pPr marL="1142870" indent="-228574" algn="l" defTabSz="457148" rtl="0" eaLnBrk="1" latinLnBrk="0" hangingPunct="1">
        <a:spcBef>
          <a:spcPct val="20000"/>
        </a:spcBef>
        <a:buFont typeface="Arial"/>
        <a:buChar char="•"/>
        <a:defRPr sz="2400" kern="1200">
          <a:solidFill>
            <a:schemeClr val="tx1"/>
          </a:solidFill>
          <a:latin typeface="+mn-lt"/>
          <a:ea typeface="+mn-ea"/>
          <a:cs typeface="+mn-cs"/>
        </a:defRPr>
      </a:lvl3pPr>
      <a:lvl4pPr marL="1600018" indent="-228574" algn="l" defTabSz="457148" rtl="0" eaLnBrk="1" latinLnBrk="0" hangingPunct="1">
        <a:spcBef>
          <a:spcPct val="20000"/>
        </a:spcBef>
        <a:buFont typeface="Arial"/>
        <a:buChar char="–"/>
        <a:defRPr sz="2000" kern="1200">
          <a:solidFill>
            <a:schemeClr val="tx1"/>
          </a:solidFill>
          <a:latin typeface="+mn-lt"/>
          <a:ea typeface="+mn-ea"/>
          <a:cs typeface="+mn-cs"/>
        </a:defRPr>
      </a:lvl4pPr>
      <a:lvl5pPr marL="2057166" indent="-228574" algn="l" defTabSz="457148" rtl="0" eaLnBrk="1" latinLnBrk="0" hangingPunct="1">
        <a:spcBef>
          <a:spcPct val="20000"/>
        </a:spcBef>
        <a:buFont typeface="Arial"/>
        <a:buChar char="»"/>
        <a:defRPr sz="2000" kern="1200">
          <a:solidFill>
            <a:schemeClr val="tx1"/>
          </a:solidFill>
          <a:latin typeface="+mn-lt"/>
          <a:ea typeface="+mn-ea"/>
          <a:cs typeface="+mn-cs"/>
        </a:defRPr>
      </a:lvl5pPr>
      <a:lvl6pPr marL="2514314" indent="-228574" algn="l" defTabSz="457148" rtl="0" eaLnBrk="1" latinLnBrk="0" hangingPunct="1">
        <a:spcBef>
          <a:spcPct val="20000"/>
        </a:spcBef>
        <a:buFont typeface="Arial"/>
        <a:buChar char="•"/>
        <a:defRPr sz="2000" kern="1200">
          <a:solidFill>
            <a:schemeClr val="tx1"/>
          </a:solidFill>
          <a:latin typeface="+mn-lt"/>
          <a:ea typeface="+mn-ea"/>
          <a:cs typeface="+mn-cs"/>
        </a:defRPr>
      </a:lvl6pPr>
      <a:lvl7pPr marL="2971462" indent="-228574" algn="l" defTabSz="457148" rtl="0" eaLnBrk="1" latinLnBrk="0" hangingPunct="1">
        <a:spcBef>
          <a:spcPct val="20000"/>
        </a:spcBef>
        <a:buFont typeface="Arial"/>
        <a:buChar char="•"/>
        <a:defRPr sz="2000" kern="1200">
          <a:solidFill>
            <a:schemeClr val="tx1"/>
          </a:solidFill>
          <a:latin typeface="+mn-lt"/>
          <a:ea typeface="+mn-ea"/>
          <a:cs typeface="+mn-cs"/>
        </a:defRPr>
      </a:lvl7pPr>
      <a:lvl8pPr marL="3428610" indent="-228574" algn="l" defTabSz="457148" rtl="0" eaLnBrk="1" latinLnBrk="0" hangingPunct="1">
        <a:spcBef>
          <a:spcPct val="20000"/>
        </a:spcBef>
        <a:buFont typeface="Arial"/>
        <a:buChar char="•"/>
        <a:defRPr sz="2000" kern="1200">
          <a:solidFill>
            <a:schemeClr val="tx1"/>
          </a:solidFill>
          <a:latin typeface="+mn-lt"/>
          <a:ea typeface="+mn-ea"/>
          <a:cs typeface="+mn-cs"/>
        </a:defRPr>
      </a:lvl8pPr>
      <a:lvl9pPr marL="3885758" indent="-228574" algn="l" defTabSz="457148"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48" rtl="0" eaLnBrk="1" latinLnBrk="0" hangingPunct="1">
        <a:defRPr sz="1800" kern="1200">
          <a:solidFill>
            <a:schemeClr val="tx1"/>
          </a:solidFill>
          <a:latin typeface="+mn-lt"/>
          <a:ea typeface="+mn-ea"/>
          <a:cs typeface="+mn-cs"/>
        </a:defRPr>
      </a:lvl1pPr>
      <a:lvl2pPr marL="457148" algn="l" defTabSz="457148" rtl="0" eaLnBrk="1" latinLnBrk="0" hangingPunct="1">
        <a:defRPr sz="1800" kern="1200">
          <a:solidFill>
            <a:schemeClr val="tx1"/>
          </a:solidFill>
          <a:latin typeface="+mn-lt"/>
          <a:ea typeface="+mn-ea"/>
          <a:cs typeface="+mn-cs"/>
        </a:defRPr>
      </a:lvl2pPr>
      <a:lvl3pPr marL="914296" algn="l" defTabSz="457148" rtl="0" eaLnBrk="1" latinLnBrk="0" hangingPunct="1">
        <a:defRPr sz="1800" kern="1200">
          <a:solidFill>
            <a:schemeClr val="tx1"/>
          </a:solidFill>
          <a:latin typeface="+mn-lt"/>
          <a:ea typeface="+mn-ea"/>
          <a:cs typeface="+mn-cs"/>
        </a:defRPr>
      </a:lvl3pPr>
      <a:lvl4pPr marL="1371444" algn="l" defTabSz="457148" rtl="0" eaLnBrk="1" latinLnBrk="0" hangingPunct="1">
        <a:defRPr sz="1800" kern="1200">
          <a:solidFill>
            <a:schemeClr val="tx1"/>
          </a:solidFill>
          <a:latin typeface="+mn-lt"/>
          <a:ea typeface="+mn-ea"/>
          <a:cs typeface="+mn-cs"/>
        </a:defRPr>
      </a:lvl4pPr>
      <a:lvl5pPr marL="1828592" algn="l" defTabSz="457148" rtl="0" eaLnBrk="1" latinLnBrk="0" hangingPunct="1">
        <a:defRPr sz="1800" kern="1200">
          <a:solidFill>
            <a:schemeClr val="tx1"/>
          </a:solidFill>
          <a:latin typeface="+mn-lt"/>
          <a:ea typeface="+mn-ea"/>
          <a:cs typeface="+mn-cs"/>
        </a:defRPr>
      </a:lvl5pPr>
      <a:lvl6pPr marL="2285740" algn="l" defTabSz="457148" rtl="0" eaLnBrk="1" latinLnBrk="0" hangingPunct="1">
        <a:defRPr sz="1800" kern="1200">
          <a:solidFill>
            <a:schemeClr val="tx1"/>
          </a:solidFill>
          <a:latin typeface="+mn-lt"/>
          <a:ea typeface="+mn-ea"/>
          <a:cs typeface="+mn-cs"/>
        </a:defRPr>
      </a:lvl6pPr>
      <a:lvl7pPr marL="2742888" algn="l" defTabSz="457148" rtl="0" eaLnBrk="1" latinLnBrk="0" hangingPunct="1">
        <a:defRPr sz="1800" kern="1200">
          <a:solidFill>
            <a:schemeClr val="tx1"/>
          </a:solidFill>
          <a:latin typeface="+mn-lt"/>
          <a:ea typeface="+mn-ea"/>
          <a:cs typeface="+mn-cs"/>
        </a:defRPr>
      </a:lvl7pPr>
      <a:lvl8pPr marL="3200036" algn="l" defTabSz="457148" rtl="0" eaLnBrk="1" latinLnBrk="0" hangingPunct="1">
        <a:defRPr sz="1800" kern="1200">
          <a:solidFill>
            <a:schemeClr val="tx1"/>
          </a:solidFill>
          <a:latin typeface="+mn-lt"/>
          <a:ea typeface="+mn-ea"/>
          <a:cs typeface="+mn-cs"/>
        </a:defRPr>
      </a:lvl8pPr>
      <a:lvl9pPr marL="3657184" algn="l" defTabSz="45714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uai.dciap@pgr.pt" TargetMode="External"/><Relationship Id="rId2" Type="http://schemas.openxmlformats.org/officeDocument/2006/relationships/hyperlink" Target="mailto:uif.comunicacoes@pj.p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pic>
        <p:nvPicPr>
          <p:cNvPr id="8" name="Picture 2"/>
          <p:cNvPicPr>
            <a:picLocks noChangeAspect="1" noChangeArrowheads="1"/>
          </p:cNvPicPr>
          <p:nvPr/>
        </p:nvPicPr>
        <p:blipFill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brightnessContrast bright="-40000"/>
                    </a14:imgEffect>
                  </a14:imgLayer>
                </a14:imgProps>
              </a:ext>
              <a:ext uri="{28A0092B-C50C-407E-A947-70E740481C1C}">
                <a14:useLocalDpi xmlns:a14="http://schemas.microsoft.com/office/drawing/2010/main" val="0"/>
              </a:ext>
            </a:extLst>
          </a:blip>
          <a:srcRect l="-1" t="24358" r="14436" b="18724"/>
          <a:stretch/>
        </p:blipFill>
        <p:spPr bwMode="auto">
          <a:xfrm>
            <a:off x="0" y="2241473"/>
            <a:ext cx="9144000" cy="290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0" y="1233479"/>
            <a:ext cx="9144000" cy="1007994"/>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91430" tIns="45715" rIns="91430" bIns="45715" rtlCol="0" anchor="ctr"/>
          <a:lstStyle/>
          <a:p>
            <a:pPr algn="ctr"/>
            <a:endParaRPr lang="en-US" dirty="0"/>
          </a:p>
        </p:txBody>
      </p:sp>
      <p:sp>
        <p:nvSpPr>
          <p:cNvPr id="4" name="TextBox 3"/>
          <p:cNvSpPr txBox="1"/>
          <p:nvPr/>
        </p:nvSpPr>
        <p:spPr>
          <a:xfrm>
            <a:off x="0" y="63089"/>
            <a:ext cx="4517998" cy="1105067"/>
          </a:xfrm>
          <a:prstGeom prst="rect">
            <a:avLst/>
          </a:prstGeom>
          <a:noFill/>
        </p:spPr>
        <p:txBody>
          <a:bodyPr wrap="square" lIns="359959" tIns="89990" rIns="359959" bIns="89990" rtlCol="0">
            <a:spAutoFit/>
          </a:bodyPr>
          <a:lstStyle/>
          <a:p>
            <a:r>
              <a:rPr lang="en-US" dirty="0" smtClean="0">
                <a:solidFill>
                  <a:srgbClr val="FFFFFF"/>
                </a:solidFill>
              </a:rPr>
              <a:t>FINANCIAL INTELLIGENCE UNIT </a:t>
            </a:r>
            <a:endParaRPr lang="en-US" dirty="0">
              <a:solidFill>
                <a:srgbClr val="FFFFFF"/>
              </a:solidFill>
            </a:endParaRPr>
          </a:p>
          <a:p>
            <a:r>
              <a:rPr lang="en-US" sz="2400" dirty="0" smtClean="0">
                <a:solidFill>
                  <a:srgbClr val="FFFFFF"/>
                </a:solidFill>
              </a:rPr>
              <a:t>ANNUAL REPORT</a:t>
            </a:r>
            <a:endParaRPr lang="en-US" sz="2400" dirty="0">
              <a:solidFill>
                <a:srgbClr val="FFFFFF"/>
              </a:solidFill>
            </a:endParaRPr>
          </a:p>
          <a:p>
            <a:r>
              <a:rPr lang="en-US" dirty="0" smtClean="0">
                <a:solidFill>
                  <a:srgbClr val="FFFFFF"/>
                </a:solidFill>
              </a:rPr>
              <a:t>2022</a:t>
            </a:r>
            <a:endParaRPr lang="en-US" dirty="0">
              <a:solidFill>
                <a:srgbClr val="FFFFFF"/>
              </a:solidFill>
            </a:endParaRPr>
          </a:p>
        </p:txBody>
      </p:sp>
      <p:sp>
        <p:nvSpPr>
          <p:cNvPr id="5" name="TextBox 4"/>
          <p:cNvSpPr txBox="1"/>
          <p:nvPr/>
        </p:nvSpPr>
        <p:spPr>
          <a:xfrm>
            <a:off x="6207444" y="1277266"/>
            <a:ext cx="2936556" cy="920401"/>
          </a:xfrm>
          <a:prstGeom prst="rect">
            <a:avLst/>
          </a:prstGeom>
          <a:noFill/>
        </p:spPr>
        <p:txBody>
          <a:bodyPr wrap="square" lIns="359959" tIns="89990" rIns="359959" bIns="89990" rtlCol="0">
            <a:spAutoFit/>
          </a:bodyPr>
          <a:lstStyle/>
          <a:p>
            <a:r>
              <a:rPr lang="en-US" sz="1600" dirty="0" smtClean="0">
                <a:solidFill>
                  <a:schemeClr val="bg1"/>
                </a:solidFill>
              </a:rPr>
              <a:t>MINISTRY OF JUSTICE</a:t>
            </a:r>
            <a:endParaRPr lang="en-US" sz="1600" dirty="0">
              <a:solidFill>
                <a:schemeClr val="bg1"/>
              </a:solidFill>
            </a:endParaRPr>
          </a:p>
          <a:p>
            <a:r>
              <a:rPr lang="en-US" sz="1600" dirty="0" smtClean="0">
                <a:solidFill>
                  <a:schemeClr val="bg1"/>
                </a:solidFill>
              </a:rPr>
              <a:t>CRIMINAL POLICE</a:t>
            </a:r>
            <a:endParaRPr lang="en-US" sz="1600" dirty="0">
              <a:solidFill>
                <a:schemeClr val="bg1"/>
              </a:solidFill>
            </a:endParaRPr>
          </a:p>
          <a:p>
            <a:r>
              <a:rPr lang="en-US" sz="1600" dirty="0">
                <a:solidFill>
                  <a:schemeClr val="bg1"/>
                </a:solidFill>
              </a:rPr>
              <a:t>PORTUGAL</a:t>
            </a:r>
          </a:p>
        </p:txBody>
      </p:sp>
      <p:pic>
        <p:nvPicPr>
          <p:cNvPr id="9" name="Picture 5" descr="Logotipo.JPG"/>
          <p:cNvPicPr>
            <a:picLocks noChangeAspect="1"/>
          </p:cNvPicPr>
          <p:nvPr/>
        </p:nvPicPr>
        <p:blipFill>
          <a:blip r:embed="rId4">
            <a:clrChange>
              <a:clrFrom>
                <a:srgbClr val="273F61"/>
              </a:clrFrom>
              <a:clrTo>
                <a:srgbClr val="273F61">
                  <a:alpha val="0"/>
                </a:srgbClr>
              </a:clrTo>
            </a:clrChange>
            <a:extLst>
              <a:ext uri="{28A0092B-C50C-407E-A947-70E740481C1C}">
                <a14:useLocalDpi xmlns:a14="http://schemas.microsoft.com/office/drawing/2010/main" val="0"/>
              </a:ext>
            </a:extLst>
          </a:blip>
          <a:srcRect/>
          <a:stretch>
            <a:fillRect/>
          </a:stretch>
        </p:blipFill>
        <p:spPr bwMode="auto">
          <a:xfrm>
            <a:off x="5651102" y="1377478"/>
            <a:ext cx="560549" cy="719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597291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9144000" cy="899996"/>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359959" tIns="179980" rIns="359959" bIns="179980" rtlCol="0" anchor="ctr"/>
          <a:lstStyle/>
          <a:p>
            <a:r>
              <a:rPr lang="pt-PT" dirty="0" smtClean="0"/>
              <a:t>REPORTS RECEIVED – DUTY TO REFRAIN</a:t>
            </a:r>
            <a:endParaRPr lang="pt-PT" dirty="0"/>
          </a:p>
        </p:txBody>
      </p:sp>
      <p:sp>
        <p:nvSpPr>
          <p:cNvPr id="6" name="TextBox 5"/>
          <p:cNvSpPr txBox="1"/>
          <p:nvPr/>
        </p:nvSpPr>
        <p:spPr>
          <a:xfrm>
            <a:off x="2952000" y="1564208"/>
            <a:ext cx="6192000" cy="2382340"/>
          </a:xfrm>
          <a:prstGeom prst="rect">
            <a:avLst/>
          </a:prstGeom>
          <a:noFill/>
        </p:spPr>
        <p:txBody>
          <a:bodyPr wrap="square" lIns="359959" tIns="89990" rIns="359959" bIns="89990" rtlCol="0">
            <a:spAutoFit/>
          </a:bodyPr>
          <a:lstStyle/>
          <a:p>
            <a:pPr algn="just"/>
            <a:r>
              <a:rPr lang="en-US" sz="1100" dirty="0">
                <a:solidFill>
                  <a:srgbClr val="254061"/>
                </a:solidFill>
              </a:rPr>
              <a:t>The duty to </a:t>
            </a:r>
            <a:r>
              <a:rPr lang="en-US" sz="1100" dirty="0" smtClean="0">
                <a:solidFill>
                  <a:srgbClr val="254061"/>
                </a:solidFill>
              </a:rPr>
              <a:t>refrain </a:t>
            </a:r>
            <a:r>
              <a:rPr lang="en-US" sz="1100" dirty="0">
                <a:solidFill>
                  <a:srgbClr val="254061"/>
                </a:solidFill>
              </a:rPr>
              <a:t>requires obliged entities to refrain from any </a:t>
            </a:r>
            <a:r>
              <a:rPr lang="en-US" sz="1100" dirty="0" smtClean="0">
                <a:solidFill>
                  <a:srgbClr val="254061"/>
                </a:solidFill>
              </a:rPr>
              <a:t>transaction </a:t>
            </a:r>
            <a:r>
              <a:rPr lang="en-US" sz="1100" dirty="0">
                <a:solidFill>
                  <a:srgbClr val="254061"/>
                </a:solidFill>
              </a:rPr>
              <a:t>or set of </a:t>
            </a:r>
            <a:r>
              <a:rPr lang="en-US" sz="1100" dirty="0" smtClean="0">
                <a:solidFill>
                  <a:srgbClr val="254061"/>
                </a:solidFill>
              </a:rPr>
              <a:t>transactions, current </a:t>
            </a:r>
            <a:r>
              <a:rPr lang="en-US" sz="1100" dirty="0">
                <a:solidFill>
                  <a:srgbClr val="254061"/>
                </a:solidFill>
              </a:rPr>
              <a:t>or future, that they know or suspect to be associated with funds, or other property derived from, or related </a:t>
            </a:r>
            <a:r>
              <a:rPr lang="en-US" sz="1100" dirty="0" smtClean="0">
                <a:solidFill>
                  <a:srgbClr val="254061"/>
                </a:solidFill>
              </a:rPr>
              <a:t>to any criminal </a:t>
            </a:r>
            <a:r>
              <a:rPr lang="en-US" sz="1100" dirty="0">
                <a:solidFill>
                  <a:srgbClr val="254061"/>
                </a:solidFill>
              </a:rPr>
              <a:t>activity or terrorist financing.  </a:t>
            </a:r>
          </a:p>
          <a:p>
            <a:pPr algn="just"/>
            <a:r>
              <a:rPr lang="en-US" sz="1100" dirty="0">
                <a:solidFill>
                  <a:srgbClr val="254061"/>
                </a:solidFill>
              </a:rPr>
              <a:t>Compared to 2021, there was an increase of 38.7 %, with </a:t>
            </a:r>
            <a:r>
              <a:rPr lang="en-US" sz="1100" dirty="0" smtClean="0">
                <a:solidFill>
                  <a:srgbClr val="254061"/>
                </a:solidFill>
              </a:rPr>
              <a:t>more</a:t>
            </a:r>
            <a:r>
              <a:rPr lang="en-US" sz="1100" dirty="0" smtClean="0">
                <a:solidFill>
                  <a:srgbClr val="254061"/>
                </a:solidFill>
              </a:rPr>
              <a:t> </a:t>
            </a:r>
            <a:r>
              <a:rPr lang="en-US" sz="1100" dirty="0">
                <a:solidFill>
                  <a:srgbClr val="254061"/>
                </a:solidFill>
              </a:rPr>
              <a:t>288 </a:t>
            </a:r>
            <a:r>
              <a:rPr lang="en-US" sz="1100" dirty="0" smtClean="0">
                <a:solidFill>
                  <a:srgbClr val="254061"/>
                </a:solidFill>
              </a:rPr>
              <a:t>STR47</a:t>
            </a:r>
            <a:r>
              <a:rPr lang="pt-PT" sz="1100" dirty="0" smtClean="0">
                <a:solidFill>
                  <a:srgbClr val="254061"/>
                </a:solidFill>
              </a:rPr>
              <a:t>.</a:t>
            </a:r>
          </a:p>
          <a:p>
            <a:pPr algn="just"/>
            <a:endParaRPr lang="pt-PT" sz="1100" dirty="0" smtClean="0">
              <a:solidFill>
                <a:srgbClr val="254061"/>
              </a:solidFill>
            </a:endParaRPr>
          </a:p>
          <a:p>
            <a:pPr algn="just"/>
            <a:endParaRPr lang="pt-PT" sz="1100" dirty="0" smtClean="0">
              <a:solidFill>
                <a:srgbClr val="254061"/>
              </a:solidFill>
            </a:endParaRPr>
          </a:p>
          <a:p>
            <a:pPr algn="just"/>
            <a:endParaRPr lang="pt-PT" sz="1100" dirty="0">
              <a:solidFill>
                <a:srgbClr val="254061"/>
              </a:solidFill>
            </a:endParaRPr>
          </a:p>
          <a:p>
            <a:pPr algn="just"/>
            <a:endParaRPr lang="pt-PT" sz="1100" dirty="0" smtClean="0">
              <a:solidFill>
                <a:srgbClr val="254061"/>
              </a:solidFill>
            </a:endParaRPr>
          </a:p>
          <a:p>
            <a:pPr algn="just"/>
            <a:endParaRPr lang="pt-PT" sz="1100" dirty="0">
              <a:solidFill>
                <a:srgbClr val="254061"/>
              </a:solidFill>
            </a:endParaRPr>
          </a:p>
          <a:p>
            <a:pPr algn="just"/>
            <a:endParaRPr lang="pt-PT" sz="1100" dirty="0">
              <a:solidFill>
                <a:srgbClr val="254061"/>
              </a:solidFill>
            </a:endParaRPr>
          </a:p>
          <a:p>
            <a:pPr algn="just"/>
            <a:endParaRPr lang="pt-PT" sz="1100" dirty="0" smtClean="0">
              <a:solidFill>
                <a:srgbClr val="254061"/>
              </a:solidFill>
            </a:endParaRPr>
          </a:p>
          <a:p>
            <a:pPr algn="just"/>
            <a:r>
              <a:rPr lang="en-US" sz="1100" dirty="0" smtClean="0">
                <a:solidFill>
                  <a:srgbClr val="254061"/>
                </a:solidFill>
              </a:rPr>
              <a:t>The </a:t>
            </a:r>
            <a:r>
              <a:rPr lang="en-US" sz="1100" dirty="0">
                <a:solidFill>
                  <a:srgbClr val="254061"/>
                </a:solidFill>
              </a:rPr>
              <a:t>financial sector contributed </a:t>
            </a:r>
            <a:r>
              <a:rPr lang="en-US" sz="1100" dirty="0" smtClean="0">
                <a:solidFill>
                  <a:srgbClr val="254061"/>
                </a:solidFill>
              </a:rPr>
              <a:t>to this increase by </a:t>
            </a:r>
            <a:r>
              <a:rPr lang="en-US" sz="1100" dirty="0">
                <a:solidFill>
                  <a:srgbClr val="254061"/>
                </a:solidFill>
              </a:rPr>
              <a:t>37.8 %, </a:t>
            </a:r>
            <a:r>
              <a:rPr lang="en-US" sz="1100" dirty="0" smtClean="0">
                <a:solidFill>
                  <a:srgbClr val="254061"/>
                </a:solidFill>
              </a:rPr>
              <a:t>an </a:t>
            </a:r>
            <a:r>
              <a:rPr lang="en-US" sz="1100" dirty="0">
                <a:solidFill>
                  <a:srgbClr val="254061"/>
                </a:solidFill>
              </a:rPr>
              <a:t>additional 277 </a:t>
            </a:r>
            <a:r>
              <a:rPr lang="en-US" sz="1100" dirty="0" smtClean="0">
                <a:solidFill>
                  <a:srgbClr val="254061"/>
                </a:solidFill>
              </a:rPr>
              <a:t>STR47, and </a:t>
            </a:r>
            <a:r>
              <a:rPr lang="en-US" sz="1100" dirty="0">
                <a:solidFill>
                  <a:srgbClr val="254061"/>
                </a:solidFill>
              </a:rPr>
              <a:t>a 78.6 % increase for the non-financial sector, with a further 11 COS47</a:t>
            </a:r>
            <a:r>
              <a:rPr lang="en-US" sz="1100" dirty="0" smtClean="0">
                <a:solidFill>
                  <a:srgbClr val="254061"/>
                </a:solidFill>
              </a:rPr>
              <a:t>.</a:t>
            </a:r>
            <a:endParaRPr lang="pt-PT" sz="1100" dirty="0" smtClean="0">
              <a:solidFill>
                <a:srgbClr val="254061"/>
              </a:solidFill>
            </a:endParaRPr>
          </a:p>
        </p:txBody>
      </p:sp>
      <p:sp>
        <p:nvSpPr>
          <p:cNvPr id="5" name="Slide Number Placeholder 1"/>
          <p:cNvSpPr>
            <a:spLocks noGrp="1"/>
          </p:cNvSpPr>
          <p:nvPr>
            <p:ph type="sldNum" sz="quarter" idx="12"/>
          </p:nvPr>
        </p:nvSpPr>
        <p:spPr>
          <a:xfrm>
            <a:off x="7858806" y="4767264"/>
            <a:ext cx="1285195" cy="273844"/>
          </a:xfrm>
        </p:spPr>
        <p:txBody>
          <a:bodyPr lIns="359959" tIns="89990" rIns="359959" bIns="89990"/>
          <a:lstStyle/>
          <a:p>
            <a:fld id="{6B9A430A-1239-824B-971C-3B3143C875C6}" type="slidenum">
              <a:rPr lang="en-US" sz="1000">
                <a:solidFill>
                  <a:srgbClr val="254061"/>
                </a:solidFill>
              </a:rPr>
              <a:pPr/>
              <a:t>10</a:t>
            </a:fld>
            <a:endParaRPr lang="en-US" sz="1000" dirty="0">
              <a:solidFill>
                <a:srgbClr val="254061"/>
              </a:solidFill>
            </a:endParaRPr>
          </a:p>
        </p:txBody>
      </p:sp>
      <p:sp>
        <p:nvSpPr>
          <p:cNvPr id="18" name="TextBox 17"/>
          <p:cNvSpPr txBox="1"/>
          <p:nvPr/>
        </p:nvSpPr>
        <p:spPr>
          <a:xfrm>
            <a:off x="0" y="1210849"/>
            <a:ext cx="2940436" cy="3240000"/>
          </a:xfrm>
          <a:prstGeom prst="rect">
            <a:avLst/>
          </a:prstGeom>
          <a:solidFill>
            <a:schemeClr val="accent1">
              <a:lumMod val="50000"/>
            </a:schemeClr>
          </a:solidFill>
        </p:spPr>
        <p:txBody>
          <a:bodyPr wrap="square" lIns="359959" tIns="89990" rIns="359959" bIns="89990" rtlCol="0" anchor="ctr">
            <a:noAutofit/>
          </a:bodyPr>
          <a:lstStyle/>
          <a:p>
            <a:pPr algn="r">
              <a:lnSpc>
                <a:spcPct val="150000"/>
              </a:lnSpc>
            </a:pPr>
            <a:r>
              <a:rPr lang="pt-PT" sz="1000" b="1" dirty="0" smtClean="0">
                <a:solidFill>
                  <a:srgbClr val="FFFFFF"/>
                </a:solidFill>
              </a:rPr>
              <a:t>IN 2022</a:t>
            </a:r>
            <a:r>
              <a:rPr lang="pt-PT" sz="1000" b="1" dirty="0">
                <a:solidFill>
                  <a:srgbClr val="FFFFFF"/>
                </a:solidFill>
              </a:rPr>
              <a:t>, 1032</a:t>
            </a:r>
            <a:r>
              <a:rPr lang="en-US" sz="1000" b="1" dirty="0" smtClean="0">
                <a:solidFill>
                  <a:srgbClr val="FFFFFF"/>
                </a:solidFill>
              </a:rPr>
              <a:t> </a:t>
            </a:r>
            <a:r>
              <a:rPr lang="en-US" sz="1000" b="1" dirty="0">
                <a:solidFill>
                  <a:srgbClr val="FFFFFF"/>
                </a:solidFill>
              </a:rPr>
              <a:t>SUSPICIOUS TRANSACTION </a:t>
            </a:r>
            <a:r>
              <a:rPr lang="en-US" sz="1000" b="1" dirty="0" smtClean="0">
                <a:solidFill>
                  <a:srgbClr val="FFFFFF"/>
                </a:solidFill>
              </a:rPr>
              <a:t>REPORTS UNDER </a:t>
            </a:r>
            <a:r>
              <a:rPr lang="en-US" sz="1000" b="1" dirty="0">
                <a:solidFill>
                  <a:srgbClr val="FFFFFF"/>
                </a:solidFill>
              </a:rPr>
              <a:t>ARTICLE 47 OF LAW 83/2017, OF </a:t>
            </a:r>
            <a:r>
              <a:rPr lang="en-US" sz="1000" b="1" dirty="0" smtClean="0">
                <a:solidFill>
                  <a:srgbClr val="FFFFFF"/>
                </a:solidFill>
              </a:rPr>
              <a:t>18/08</a:t>
            </a:r>
            <a:r>
              <a:rPr lang="en-US" sz="1000" b="1" dirty="0">
                <a:solidFill>
                  <a:srgbClr val="FFFFFF"/>
                </a:solidFill>
              </a:rPr>
              <a:t>, </a:t>
            </a:r>
            <a:r>
              <a:rPr lang="en-US" sz="1000" b="1" dirty="0" smtClean="0">
                <a:solidFill>
                  <a:srgbClr val="FFFFFF"/>
                </a:solidFill>
              </a:rPr>
              <a:t>DESIGNATED AS DUTY TO REFRAIN, WERE </a:t>
            </a:r>
            <a:r>
              <a:rPr lang="en-US" sz="1000" b="1" dirty="0">
                <a:solidFill>
                  <a:srgbClr val="FFFFFF"/>
                </a:solidFill>
              </a:rPr>
              <a:t>RECEIVED AND ANALYSED</a:t>
            </a:r>
            <a:endParaRPr lang="pt-PT" sz="1000" b="1" dirty="0">
              <a:solidFill>
                <a:srgbClr val="FFFFFF"/>
              </a:solidFill>
            </a:endParaRPr>
          </a:p>
        </p:txBody>
      </p:sp>
      <p:graphicFrame>
        <p:nvGraphicFramePr>
          <p:cNvPr id="3" name="Tabela 2"/>
          <p:cNvGraphicFramePr>
            <a:graphicFrameLocks noGrp="1"/>
          </p:cNvGraphicFramePr>
          <p:nvPr>
            <p:extLst>
              <p:ext uri="{D42A27DB-BD31-4B8C-83A1-F6EECF244321}">
                <p14:modId xmlns:p14="http://schemas.microsoft.com/office/powerpoint/2010/main" val="2591276246"/>
              </p:ext>
            </p:extLst>
          </p:nvPr>
        </p:nvGraphicFramePr>
        <p:xfrm>
          <a:off x="3472907" y="2755378"/>
          <a:ext cx="4759200" cy="630936"/>
        </p:xfrm>
        <a:graphic>
          <a:graphicData uri="http://schemas.openxmlformats.org/drawingml/2006/table">
            <a:tbl>
              <a:tblPr firstRow="1" firstCol="1" bandRow="1"/>
              <a:tblGrid>
                <a:gridCol w="3906000">
                  <a:extLst>
                    <a:ext uri="{9D8B030D-6E8A-4147-A177-3AD203B41FA5}">
                      <a16:colId xmlns:a16="http://schemas.microsoft.com/office/drawing/2014/main" val="153332046"/>
                    </a:ext>
                  </a:extLst>
                </a:gridCol>
                <a:gridCol w="853200">
                  <a:extLst>
                    <a:ext uri="{9D8B030D-6E8A-4147-A177-3AD203B41FA5}">
                      <a16:colId xmlns:a16="http://schemas.microsoft.com/office/drawing/2014/main" val="883195120"/>
                    </a:ext>
                  </a:extLst>
                </a:gridCol>
              </a:tblGrid>
              <a:tr h="0">
                <a:tc>
                  <a:txBody>
                    <a:bodyPr/>
                    <a:lstStyle/>
                    <a:p>
                      <a:pPr>
                        <a:lnSpc>
                          <a:spcPct val="115000"/>
                        </a:lnSpc>
                        <a:spcBef>
                          <a:spcPts val="500"/>
                        </a:spcBef>
                        <a:spcAft>
                          <a:spcPts val="0"/>
                        </a:spcAft>
                      </a:pPr>
                      <a:r>
                        <a:rPr lang="pt-PT" sz="900" b="1" dirty="0" err="1" smtClean="0">
                          <a:effectLst/>
                          <a:latin typeface="Calibri Light" panose="020F0302020204030204" pitchFamily="34" charset="0"/>
                          <a:ea typeface="Times New Roman" panose="02020603050405020304" pitchFamily="18" charset="0"/>
                          <a:cs typeface="Calibri Light" panose="020F0302020204030204" pitchFamily="34" charset="0"/>
                        </a:rPr>
                        <a:t>Type</a:t>
                      </a:r>
                      <a:r>
                        <a:rPr lang="pt-PT" sz="900" b="1" baseline="0" dirty="0" smtClean="0">
                          <a:effectLst/>
                          <a:latin typeface="Calibri Light" panose="020F0302020204030204" pitchFamily="34" charset="0"/>
                          <a:ea typeface="Times New Roman" panose="02020603050405020304" pitchFamily="18" charset="0"/>
                          <a:cs typeface="Calibri Light" panose="020F0302020204030204" pitchFamily="34" charset="0"/>
                        </a:rPr>
                        <a:t> </a:t>
                      </a:r>
                      <a:r>
                        <a:rPr lang="pt-PT" sz="900" b="1" baseline="0" dirty="0" err="1" smtClean="0">
                          <a:effectLst/>
                          <a:latin typeface="Calibri Light" panose="020F0302020204030204" pitchFamily="34" charset="0"/>
                          <a:ea typeface="Times New Roman" panose="02020603050405020304" pitchFamily="18" charset="0"/>
                          <a:cs typeface="Calibri Light" panose="020F0302020204030204" pitchFamily="34" charset="0"/>
                        </a:rPr>
                        <a:t>of</a:t>
                      </a:r>
                      <a:r>
                        <a:rPr lang="pt-PT" sz="900" b="1" dirty="0" smtClean="0">
                          <a:effectLst/>
                          <a:latin typeface="Calibri Light" panose="020F0302020204030204" pitchFamily="34" charset="0"/>
                          <a:ea typeface="Times New Roman" panose="02020603050405020304" pitchFamily="18" charset="0"/>
                          <a:cs typeface="Calibri Light" panose="020F0302020204030204" pitchFamily="34" charset="0"/>
                        </a:rPr>
                        <a:t> Sector</a:t>
                      </a:r>
                      <a:endParaRPr lang="pt-PT" sz="9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b="1" dirty="0" smtClean="0">
                          <a:effectLst/>
                          <a:latin typeface="Calibri Light" panose="020F0302020204030204" pitchFamily="34" charset="0"/>
                          <a:ea typeface="Times New Roman" panose="02020603050405020304" pitchFamily="18" charset="0"/>
                          <a:cs typeface="Times New Roman" panose="02020603050405020304" pitchFamily="18" charset="0"/>
                        </a:rPr>
                        <a:t>No. </a:t>
                      </a:r>
                      <a:r>
                        <a:rPr lang="pt-PT" sz="900" b="1" dirty="0" err="1" smtClean="0">
                          <a:effectLst/>
                          <a:latin typeface="Calibri Light" panose="020F0302020204030204" pitchFamily="34" charset="0"/>
                          <a:ea typeface="Times New Roman" panose="02020603050405020304" pitchFamily="18" charset="0"/>
                          <a:cs typeface="Times New Roman" panose="02020603050405020304" pitchFamily="18" charset="0"/>
                        </a:rPr>
                        <a:t>of</a:t>
                      </a:r>
                      <a:r>
                        <a:rPr lang="pt-PT" sz="900" b="1" baseline="0" dirty="0" smtClean="0">
                          <a:effectLst/>
                          <a:latin typeface="Calibri Light" panose="020F0302020204030204" pitchFamily="34" charset="0"/>
                          <a:ea typeface="Times New Roman" panose="02020603050405020304" pitchFamily="18" charset="0"/>
                          <a:cs typeface="Times New Roman" panose="02020603050405020304" pitchFamily="18" charset="0"/>
                        </a:rPr>
                        <a:t> STR 47</a:t>
                      </a:r>
                      <a:endParaRPr lang="pt-PT" sz="900" b="1"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419851109"/>
                  </a:ext>
                </a:extLst>
              </a:tr>
              <a:tr h="0">
                <a:tc>
                  <a:txBody>
                    <a:bodyPr/>
                    <a:lstStyle/>
                    <a:p>
                      <a:pPr>
                        <a:lnSpc>
                          <a:spcPct val="115000"/>
                        </a:lnSpc>
                        <a:spcBef>
                          <a:spcPts val="500"/>
                        </a:spcBef>
                        <a:spcAft>
                          <a:spcPts val="0"/>
                        </a:spcAft>
                      </a:pPr>
                      <a:r>
                        <a:rPr lang="pt-PT" sz="900" dirty="0" smtClean="0">
                          <a:effectLst/>
                          <a:latin typeface="Calibri Light" panose="020F0302020204030204" pitchFamily="34" charset="0"/>
                          <a:ea typeface="Times New Roman" panose="02020603050405020304" pitchFamily="18" charset="0"/>
                          <a:cs typeface="Calibri Light" panose="020F0302020204030204" pitchFamily="34" charset="0"/>
                        </a:rPr>
                        <a:t>Financial</a:t>
                      </a:r>
                      <a:endParaRPr lang="pt-PT" sz="9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dirty="0" smtClean="0">
                          <a:effectLst/>
                          <a:latin typeface="Calibri Light" panose="020F0302020204030204" pitchFamily="34" charset="0"/>
                          <a:ea typeface="Times New Roman" panose="02020603050405020304" pitchFamily="18" charset="0"/>
                          <a:cs typeface="Calibri Light" panose="020F0302020204030204" pitchFamily="34" charset="0"/>
                        </a:rPr>
                        <a:t>1007</a:t>
                      </a:r>
                      <a:endParaRPr lang="pt-PT" sz="9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072696393"/>
                  </a:ext>
                </a:extLst>
              </a:tr>
              <a:tr h="0">
                <a:tc>
                  <a:txBody>
                    <a:bodyPr/>
                    <a:lstStyle/>
                    <a:p>
                      <a:pPr>
                        <a:lnSpc>
                          <a:spcPct val="115000"/>
                        </a:lnSpc>
                        <a:spcBef>
                          <a:spcPts val="500"/>
                        </a:spcBef>
                        <a:spcAft>
                          <a:spcPts val="0"/>
                        </a:spcAft>
                      </a:pPr>
                      <a:r>
                        <a:rPr lang="pt-PT" sz="900" dirty="0" smtClean="0">
                          <a:effectLst/>
                          <a:latin typeface="Calibri Light" panose="020F0302020204030204" pitchFamily="34" charset="0"/>
                          <a:ea typeface="Times New Roman" panose="02020603050405020304" pitchFamily="18" charset="0"/>
                          <a:cs typeface="Calibri Light" panose="020F0302020204030204" pitchFamily="34" charset="0"/>
                        </a:rPr>
                        <a:t>Non Financial</a:t>
                      </a:r>
                      <a:endParaRPr lang="pt-PT" sz="9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dirty="0" smtClean="0">
                          <a:effectLst/>
                          <a:latin typeface="Calibri Light" panose="020F0302020204030204" pitchFamily="34" charset="0"/>
                          <a:ea typeface="Times New Roman" panose="02020603050405020304" pitchFamily="18" charset="0"/>
                          <a:cs typeface="Times New Roman" panose="02020603050405020304" pitchFamily="18" charset="0"/>
                        </a:rPr>
                        <a:t>25</a:t>
                      </a:r>
                      <a:endParaRPr lang="pt-PT" sz="9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438256664"/>
                  </a:ext>
                </a:extLst>
              </a:tr>
              <a:tr h="0">
                <a:tc>
                  <a:txBody>
                    <a:bodyPr/>
                    <a:lstStyle/>
                    <a:p>
                      <a:pPr>
                        <a:lnSpc>
                          <a:spcPct val="115000"/>
                        </a:lnSpc>
                        <a:spcBef>
                          <a:spcPts val="500"/>
                        </a:spcBef>
                        <a:spcAft>
                          <a:spcPts val="0"/>
                        </a:spcAft>
                      </a:pPr>
                      <a:r>
                        <a:rPr lang="pt-PT" sz="900" b="1" dirty="0">
                          <a:effectLst/>
                          <a:latin typeface="Calibri Light" panose="020F0302020204030204" pitchFamily="34" charset="0"/>
                          <a:ea typeface="Times New Roman" panose="02020603050405020304" pitchFamily="18" charset="0"/>
                          <a:cs typeface="Calibri Light" panose="020F0302020204030204" pitchFamily="34" charset="0"/>
                        </a:rPr>
                        <a:t>Total</a:t>
                      </a:r>
                      <a:endParaRPr lang="pt-PT" sz="9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b="1" dirty="0" smtClean="0">
                          <a:effectLst/>
                          <a:latin typeface="Calibri Light" panose="020F0302020204030204" pitchFamily="34" charset="0"/>
                          <a:ea typeface="Times New Roman" panose="02020603050405020304" pitchFamily="18" charset="0"/>
                          <a:cs typeface="Calibri Light" panose="020F0302020204030204" pitchFamily="34" charset="0"/>
                        </a:rPr>
                        <a:t>1032</a:t>
                      </a:r>
                      <a:endParaRPr lang="pt-PT" sz="9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971605419"/>
                  </a:ext>
                </a:extLst>
              </a:tr>
            </a:tbl>
          </a:graphicData>
        </a:graphic>
      </p:graphicFrame>
    </p:spTree>
    <p:extLst>
      <p:ext uri="{BB962C8B-B14F-4D97-AF65-F5344CB8AC3E}">
        <p14:creationId xmlns:p14="http://schemas.microsoft.com/office/powerpoint/2010/main" val="19077256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9144000" cy="899996"/>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359959" tIns="179980" rIns="359959" bIns="179980" rtlCol="0" anchor="ctr"/>
          <a:lstStyle/>
          <a:p>
            <a:r>
              <a:rPr lang="pt-PT" dirty="0"/>
              <a:t>SUSPICIOUS REPORTS RECEIVED – FINANCIAL SECTOR </a:t>
            </a:r>
          </a:p>
        </p:txBody>
      </p:sp>
      <p:sp>
        <p:nvSpPr>
          <p:cNvPr id="5" name="Slide Number Placeholder 1"/>
          <p:cNvSpPr>
            <a:spLocks noGrp="1"/>
          </p:cNvSpPr>
          <p:nvPr>
            <p:ph type="sldNum" sz="quarter" idx="12"/>
          </p:nvPr>
        </p:nvSpPr>
        <p:spPr>
          <a:xfrm>
            <a:off x="7858806" y="4767264"/>
            <a:ext cx="1285195" cy="273844"/>
          </a:xfrm>
        </p:spPr>
        <p:txBody>
          <a:bodyPr lIns="359959" tIns="89990" rIns="359959" bIns="89990"/>
          <a:lstStyle/>
          <a:p>
            <a:fld id="{6B9A430A-1239-824B-971C-3B3143C875C6}" type="slidenum">
              <a:rPr lang="en-US" sz="1000">
                <a:solidFill>
                  <a:srgbClr val="254061"/>
                </a:solidFill>
              </a:rPr>
              <a:pPr/>
              <a:t>11</a:t>
            </a:fld>
            <a:endParaRPr lang="en-US" sz="1000" dirty="0">
              <a:solidFill>
                <a:srgbClr val="254061"/>
              </a:solidFill>
            </a:endParaRPr>
          </a:p>
        </p:txBody>
      </p:sp>
      <p:sp>
        <p:nvSpPr>
          <p:cNvPr id="8" name="TextBox 7"/>
          <p:cNvSpPr txBox="1"/>
          <p:nvPr/>
        </p:nvSpPr>
        <p:spPr>
          <a:xfrm>
            <a:off x="0" y="1210849"/>
            <a:ext cx="2940436" cy="3240000"/>
          </a:xfrm>
          <a:prstGeom prst="rect">
            <a:avLst/>
          </a:prstGeom>
          <a:solidFill>
            <a:schemeClr val="accent1">
              <a:lumMod val="50000"/>
            </a:schemeClr>
          </a:solidFill>
        </p:spPr>
        <p:txBody>
          <a:bodyPr wrap="square" lIns="359959" tIns="89990" rIns="359959" bIns="89990" rtlCol="0" anchor="ctr">
            <a:noAutofit/>
          </a:bodyPr>
          <a:lstStyle/>
          <a:p>
            <a:pPr algn="r">
              <a:lnSpc>
                <a:spcPct val="150000"/>
              </a:lnSpc>
            </a:pPr>
            <a:r>
              <a:rPr lang="pt-PT" sz="1000" b="1" dirty="0" smtClean="0">
                <a:solidFill>
                  <a:srgbClr val="FFFFFF"/>
                </a:solidFill>
              </a:rPr>
              <a:t>IN 2022, AS FAR AS FINANCIAL INSTITUTIONS ARE CONCERNED</a:t>
            </a:r>
            <a:r>
              <a:rPr lang="pt-PT" sz="1000" b="1" dirty="0" smtClean="0">
                <a:solidFill>
                  <a:schemeClr val="bg1"/>
                </a:solidFill>
              </a:rPr>
              <a:t>, THERE WAS AN INCREASE OF </a:t>
            </a:r>
            <a:r>
              <a:rPr lang="pt-PT" sz="1000" b="1" dirty="0" smtClean="0">
                <a:solidFill>
                  <a:srgbClr val="FFFFFF"/>
                </a:solidFill>
              </a:rPr>
              <a:t>5,3% IN THE NUMBER OF REPORTS RECEIVED, COMPARED TO 2021.</a:t>
            </a:r>
            <a:endParaRPr lang="pt-PT" sz="1000" b="1" dirty="0">
              <a:solidFill>
                <a:srgbClr val="FFFFFF"/>
              </a:solidFill>
            </a:endParaRPr>
          </a:p>
        </p:txBody>
      </p:sp>
      <p:graphicFrame>
        <p:nvGraphicFramePr>
          <p:cNvPr id="3" name="Tabela 2"/>
          <p:cNvGraphicFramePr>
            <a:graphicFrameLocks noGrp="1"/>
          </p:cNvGraphicFramePr>
          <p:nvPr>
            <p:extLst>
              <p:ext uri="{D42A27DB-BD31-4B8C-83A1-F6EECF244321}">
                <p14:modId xmlns:p14="http://schemas.microsoft.com/office/powerpoint/2010/main" val="3322665809"/>
              </p:ext>
            </p:extLst>
          </p:nvPr>
        </p:nvGraphicFramePr>
        <p:xfrm>
          <a:off x="3376800" y="2277362"/>
          <a:ext cx="5300819" cy="2243328"/>
        </p:xfrm>
        <a:graphic>
          <a:graphicData uri="http://schemas.openxmlformats.org/drawingml/2006/table">
            <a:tbl>
              <a:tblPr firstRow="1" firstCol="1" bandRow="1"/>
              <a:tblGrid>
                <a:gridCol w="4859905">
                  <a:extLst>
                    <a:ext uri="{9D8B030D-6E8A-4147-A177-3AD203B41FA5}">
                      <a16:colId xmlns:a16="http://schemas.microsoft.com/office/drawing/2014/main" val="3064370266"/>
                    </a:ext>
                  </a:extLst>
                </a:gridCol>
                <a:gridCol w="440914">
                  <a:extLst>
                    <a:ext uri="{9D8B030D-6E8A-4147-A177-3AD203B41FA5}">
                      <a16:colId xmlns:a16="http://schemas.microsoft.com/office/drawing/2014/main" val="3566403145"/>
                    </a:ext>
                  </a:extLst>
                </a:gridCol>
              </a:tblGrid>
              <a:tr h="136971">
                <a:tc>
                  <a:txBody>
                    <a:bodyPr/>
                    <a:lstStyle/>
                    <a:p>
                      <a:pPr>
                        <a:lnSpc>
                          <a:spcPct val="115000"/>
                        </a:lnSpc>
                        <a:spcBef>
                          <a:spcPts val="500"/>
                        </a:spcBef>
                        <a:spcAft>
                          <a:spcPts val="0"/>
                        </a:spcAft>
                      </a:pPr>
                      <a:r>
                        <a:rPr lang="en-US" sz="800" b="1" noProof="0" dirty="0" smtClean="0">
                          <a:effectLst/>
                          <a:latin typeface="Calibri Light" panose="020F0302020204030204" pitchFamily="34" charset="0"/>
                          <a:ea typeface="Times New Roman" panose="02020603050405020304" pitchFamily="18" charset="0"/>
                          <a:cs typeface="Times New Roman" panose="02020603050405020304" pitchFamily="18" charset="0"/>
                        </a:rPr>
                        <a:t>Activity</a:t>
                      </a:r>
                      <a:endParaRPr lang="en-US" sz="800" noProof="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49189" marR="49189"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800" b="1" dirty="0" smtClean="0">
                          <a:effectLst/>
                          <a:latin typeface="Calibri Light" panose="020F0302020204030204" pitchFamily="34" charset="0"/>
                          <a:ea typeface="Times New Roman" panose="02020603050405020304" pitchFamily="18" charset="0"/>
                          <a:cs typeface="Times New Roman" panose="02020603050405020304" pitchFamily="18" charset="0"/>
                        </a:rPr>
                        <a:t>No.</a:t>
                      </a:r>
                      <a:r>
                        <a:rPr lang="pt-PT" sz="800" b="1" baseline="0" dirty="0" smtClean="0">
                          <a:effectLst/>
                          <a:latin typeface="Calibri Light" panose="020F0302020204030204" pitchFamily="34" charset="0"/>
                          <a:ea typeface="Times New Roman" panose="02020603050405020304" pitchFamily="18" charset="0"/>
                          <a:cs typeface="Times New Roman" panose="02020603050405020304" pitchFamily="18" charset="0"/>
                        </a:rPr>
                        <a:t> </a:t>
                      </a:r>
                      <a:r>
                        <a:rPr lang="pt-PT" sz="800" b="1" baseline="0" dirty="0" err="1" smtClean="0">
                          <a:effectLst/>
                          <a:latin typeface="Calibri Light" panose="020F0302020204030204" pitchFamily="34" charset="0"/>
                          <a:ea typeface="Times New Roman" panose="02020603050405020304" pitchFamily="18" charset="0"/>
                          <a:cs typeface="Times New Roman" panose="02020603050405020304" pitchFamily="18" charset="0"/>
                        </a:rPr>
                        <a:t>STRs</a:t>
                      </a:r>
                      <a:endParaRPr lang="pt-PT" sz="8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49189" marR="49189"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19316882"/>
                  </a:ext>
                </a:extLst>
              </a:tr>
              <a:tr h="136971">
                <a:tc>
                  <a:txBody>
                    <a:bodyPr/>
                    <a:lstStyle/>
                    <a:p>
                      <a:pPr>
                        <a:lnSpc>
                          <a:spcPct val="115000"/>
                        </a:lnSpc>
                        <a:spcBef>
                          <a:spcPts val="500"/>
                        </a:spcBef>
                        <a:spcAft>
                          <a:spcPts val="0"/>
                        </a:spcAft>
                      </a:pPr>
                      <a:r>
                        <a:rPr lang="en-US" sz="800" b="0" noProof="0" dirty="0" smtClean="0">
                          <a:effectLst/>
                        </a:rPr>
                        <a:t>Portuguese Treasury</a:t>
                      </a:r>
                      <a:r>
                        <a:rPr lang="en-US" sz="800" b="0" baseline="0" noProof="0" dirty="0" smtClean="0">
                          <a:effectLst/>
                        </a:rPr>
                        <a:t> and Debt Management Agency</a:t>
                      </a:r>
                      <a:r>
                        <a:rPr lang="en-US" sz="800" b="0" noProof="0" dirty="0" smtClean="0">
                          <a:effectLst/>
                        </a:rPr>
                        <a:t>- IGCP, EPE.</a:t>
                      </a:r>
                      <a:endParaRPr lang="en-US" sz="800" noProof="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49189" marR="49189"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800">
                          <a:effectLst/>
                          <a:latin typeface="Calibri Light" panose="020F0302020204030204" pitchFamily="34" charset="0"/>
                          <a:ea typeface="Times New Roman" panose="02020603050405020304" pitchFamily="18" charset="0"/>
                          <a:cs typeface="Times New Roman" panose="02020603050405020304" pitchFamily="18" charset="0"/>
                        </a:rPr>
                        <a:t>3</a:t>
                      </a:r>
                    </a:p>
                  </a:txBody>
                  <a:tcPr marL="49189" marR="49189"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447248774"/>
                  </a:ext>
                </a:extLst>
              </a:tr>
              <a:tr h="136971">
                <a:tc>
                  <a:txBody>
                    <a:bodyPr/>
                    <a:lstStyle/>
                    <a:p>
                      <a:pPr>
                        <a:lnSpc>
                          <a:spcPct val="115000"/>
                        </a:lnSpc>
                        <a:spcBef>
                          <a:spcPts val="100"/>
                        </a:spcBef>
                        <a:spcAft>
                          <a:spcPts val="100"/>
                        </a:spcAft>
                      </a:pPr>
                      <a:r>
                        <a:rPr lang="en-US" sz="800" b="0" noProof="0" dirty="0" smtClean="0">
                          <a:effectLst/>
                        </a:rPr>
                        <a:t>Activities</a:t>
                      </a:r>
                      <a:r>
                        <a:rPr lang="en-US" sz="800" b="0" baseline="0" noProof="0" dirty="0" smtClean="0">
                          <a:effectLst/>
                        </a:rPr>
                        <a:t> with Virtual Assets</a:t>
                      </a:r>
                      <a:endParaRPr lang="en-US" sz="800" b="0" noProof="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30743" marR="30743"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800">
                          <a:effectLst/>
                          <a:latin typeface="Calibri Light" panose="020F0302020204030204" pitchFamily="34" charset="0"/>
                          <a:ea typeface="Times New Roman" panose="02020603050405020304" pitchFamily="18" charset="0"/>
                          <a:cs typeface="Times New Roman" panose="02020603050405020304" pitchFamily="18" charset="0"/>
                        </a:rPr>
                        <a:t>15</a:t>
                      </a:r>
                    </a:p>
                  </a:txBody>
                  <a:tcPr marL="49189" marR="49189"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4230610489"/>
                  </a:ext>
                </a:extLst>
              </a:tr>
              <a:tr h="136971">
                <a:tc>
                  <a:txBody>
                    <a:bodyPr/>
                    <a:lstStyle/>
                    <a:p>
                      <a:pPr>
                        <a:lnSpc>
                          <a:spcPct val="115000"/>
                        </a:lnSpc>
                        <a:spcBef>
                          <a:spcPts val="100"/>
                        </a:spcBef>
                        <a:spcAft>
                          <a:spcPts val="100"/>
                        </a:spcAft>
                      </a:pPr>
                      <a:r>
                        <a:rPr lang="en-US" sz="800" b="0" noProof="0" dirty="0" smtClean="0">
                          <a:effectLst/>
                        </a:rPr>
                        <a:t>Banks</a:t>
                      </a:r>
                      <a:endParaRPr lang="en-US" sz="800" b="0" noProof="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30743" marR="30743"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800">
                          <a:effectLst/>
                          <a:latin typeface="Calibri Light" panose="020F0302020204030204" pitchFamily="34" charset="0"/>
                          <a:ea typeface="Times New Roman" panose="02020603050405020304" pitchFamily="18" charset="0"/>
                          <a:cs typeface="Times New Roman" panose="02020603050405020304" pitchFamily="18" charset="0"/>
                        </a:rPr>
                        <a:t>5230</a:t>
                      </a:r>
                    </a:p>
                  </a:txBody>
                  <a:tcPr marL="49189" marR="49189"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30088924"/>
                  </a:ext>
                </a:extLst>
              </a:tr>
              <a:tr h="136971">
                <a:tc>
                  <a:txBody>
                    <a:bodyPr/>
                    <a:lstStyle/>
                    <a:p>
                      <a:pPr>
                        <a:lnSpc>
                          <a:spcPct val="115000"/>
                        </a:lnSpc>
                        <a:spcBef>
                          <a:spcPts val="100"/>
                        </a:spcBef>
                        <a:spcAft>
                          <a:spcPts val="100"/>
                        </a:spcAft>
                      </a:pPr>
                      <a:r>
                        <a:rPr lang="en-US" sz="800" b="0" noProof="0" dirty="0" smtClean="0">
                          <a:effectLst/>
                        </a:rPr>
                        <a:t>Central and Cooperative Agricultural Banks</a:t>
                      </a:r>
                      <a:endParaRPr lang="en-US" sz="800" b="0" noProof="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30743" marR="30743"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800">
                          <a:effectLst/>
                          <a:latin typeface="Calibri Light" panose="020F0302020204030204" pitchFamily="34" charset="0"/>
                          <a:ea typeface="Times New Roman" panose="02020603050405020304" pitchFamily="18" charset="0"/>
                          <a:cs typeface="Times New Roman" panose="02020603050405020304" pitchFamily="18" charset="0"/>
                        </a:rPr>
                        <a:t>500</a:t>
                      </a:r>
                    </a:p>
                  </a:txBody>
                  <a:tcPr marL="49189" marR="49189"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258206494"/>
                  </a:ext>
                </a:extLst>
              </a:tr>
              <a:tr h="136971">
                <a:tc>
                  <a:txBody>
                    <a:bodyPr/>
                    <a:lstStyle/>
                    <a:p>
                      <a:pPr>
                        <a:lnSpc>
                          <a:spcPct val="115000"/>
                        </a:lnSpc>
                        <a:spcBef>
                          <a:spcPts val="100"/>
                        </a:spcBef>
                        <a:spcAft>
                          <a:spcPts val="100"/>
                        </a:spcAft>
                      </a:pPr>
                      <a:r>
                        <a:rPr lang="en-US" sz="800" b="0" noProof="0" dirty="0" smtClean="0">
                          <a:effectLst/>
                        </a:rPr>
                        <a:t>Savings Banks</a:t>
                      </a:r>
                      <a:endParaRPr lang="en-US" sz="800" b="0" noProof="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30743" marR="30743"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800">
                          <a:effectLst/>
                          <a:latin typeface="Calibri Light" panose="020F0302020204030204" pitchFamily="34" charset="0"/>
                          <a:ea typeface="Times New Roman" panose="02020603050405020304" pitchFamily="18" charset="0"/>
                          <a:cs typeface="Times New Roman" panose="02020603050405020304" pitchFamily="18" charset="0"/>
                        </a:rPr>
                        <a:t>339</a:t>
                      </a:r>
                    </a:p>
                  </a:txBody>
                  <a:tcPr marL="49189" marR="49189"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4039576177"/>
                  </a:ext>
                </a:extLst>
              </a:tr>
              <a:tr h="136971">
                <a:tc>
                  <a:txBody>
                    <a:bodyPr/>
                    <a:lstStyle/>
                    <a:p>
                      <a:pPr>
                        <a:lnSpc>
                          <a:spcPct val="115000"/>
                        </a:lnSpc>
                        <a:spcBef>
                          <a:spcPts val="100"/>
                        </a:spcBef>
                        <a:spcAft>
                          <a:spcPts val="100"/>
                        </a:spcAft>
                      </a:pPr>
                      <a:r>
                        <a:rPr lang="en-US" sz="800" b="0" noProof="0" dirty="0" smtClean="0">
                          <a:effectLst/>
                        </a:rPr>
                        <a:t>Insurance companies</a:t>
                      </a:r>
                      <a:endParaRPr lang="en-US" sz="800" b="0" noProof="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30743" marR="30743"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800">
                          <a:effectLst/>
                          <a:latin typeface="Calibri Light" panose="020F0302020204030204" pitchFamily="34" charset="0"/>
                          <a:ea typeface="Times New Roman" panose="02020603050405020304" pitchFamily="18" charset="0"/>
                          <a:cs typeface="Times New Roman" panose="02020603050405020304" pitchFamily="18" charset="0"/>
                        </a:rPr>
                        <a:t>11</a:t>
                      </a:r>
                    </a:p>
                  </a:txBody>
                  <a:tcPr marL="49189" marR="49189"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45494195"/>
                  </a:ext>
                </a:extLst>
              </a:tr>
              <a:tr h="136971">
                <a:tc>
                  <a:txBody>
                    <a:bodyPr/>
                    <a:lstStyle/>
                    <a:p>
                      <a:pPr>
                        <a:lnSpc>
                          <a:spcPct val="115000"/>
                        </a:lnSpc>
                        <a:spcBef>
                          <a:spcPts val="500"/>
                        </a:spcBef>
                        <a:spcAft>
                          <a:spcPts val="0"/>
                        </a:spcAft>
                      </a:pPr>
                      <a:r>
                        <a:rPr lang="en-US" sz="800" noProof="0" dirty="0" smtClean="0">
                          <a:effectLst/>
                          <a:latin typeface="Calibri Light" panose="020F0302020204030204" pitchFamily="34" charset="0"/>
                          <a:ea typeface="Times New Roman" panose="02020603050405020304" pitchFamily="18" charset="0"/>
                          <a:cs typeface="Times New Roman" panose="02020603050405020304" pitchFamily="18" charset="0"/>
                        </a:rPr>
                        <a:t>Entities managing</a:t>
                      </a:r>
                      <a:r>
                        <a:rPr lang="en-US" sz="800" baseline="0" noProof="0" dirty="0" smtClean="0">
                          <a:effectLst/>
                          <a:latin typeface="Calibri Light" panose="020F0302020204030204" pitchFamily="34" charset="0"/>
                          <a:ea typeface="Times New Roman" panose="02020603050405020304" pitchFamily="18" charset="0"/>
                          <a:cs typeface="Times New Roman" panose="02020603050405020304" pitchFamily="18" charset="0"/>
                        </a:rPr>
                        <a:t> Pension Funds</a:t>
                      </a:r>
                      <a:endParaRPr lang="en-US" sz="800" noProof="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49189" marR="49189"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800">
                          <a:effectLst/>
                          <a:latin typeface="Calibri Light" panose="020F0302020204030204" pitchFamily="34" charset="0"/>
                          <a:ea typeface="Times New Roman" panose="02020603050405020304" pitchFamily="18" charset="0"/>
                          <a:cs typeface="Times New Roman" panose="02020603050405020304" pitchFamily="18" charset="0"/>
                        </a:rPr>
                        <a:t>1</a:t>
                      </a:r>
                    </a:p>
                  </a:txBody>
                  <a:tcPr marL="49189" marR="49189"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525636498"/>
                  </a:ext>
                </a:extLst>
              </a:tr>
              <a:tr h="136971">
                <a:tc>
                  <a:txBody>
                    <a:bodyPr/>
                    <a:lstStyle/>
                    <a:p>
                      <a:pPr>
                        <a:lnSpc>
                          <a:spcPct val="115000"/>
                        </a:lnSpc>
                        <a:spcBef>
                          <a:spcPts val="100"/>
                        </a:spcBef>
                        <a:spcAft>
                          <a:spcPts val="100"/>
                        </a:spcAft>
                      </a:pPr>
                      <a:r>
                        <a:rPr lang="en-US" sz="800" b="0" noProof="0" dirty="0" smtClean="0">
                          <a:effectLst/>
                        </a:rPr>
                        <a:t>Entities providing postal services relating to financial products available on their own</a:t>
                      </a:r>
                      <a:endParaRPr lang="en-US" sz="800" b="0" noProof="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30743" marR="30743"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800">
                          <a:effectLst/>
                          <a:latin typeface="Calibri Light" panose="020F0302020204030204" pitchFamily="34" charset="0"/>
                          <a:ea typeface="Times New Roman" panose="02020603050405020304" pitchFamily="18" charset="0"/>
                          <a:cs typeface="Times New Roman" panose="02020603050405020304" pitchFamily="18" charset="0"/>
                        </a:rPr>
                        <a:t>35</a:t>
                      </a:r>
                    </a:p>
                  </a:txBody>
                  <a:tcPr marL="49189" marR="49189"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583639673"/>
                  </a:ext>
                </a:extLst>
              </a:tr>
              <a:tr h="136971">
                <a:tc>
                  <a:txBody>
                    <a:bodyPr/>
                    <a:lstStyle/>
                    <a:p>
                      <a:pPr>
                        <a:lnSpc>
                          <a:spcPct val="115000"/>
                        </a:lnSpc>
                        <a:spcBef>
                          <a:spcPts val="100"/>
                        </a:spcBef>
                        <a:spcAft>
                          <a:spcPts val="100"/>
                        </a:spcAft>
                      </a:pPr>
                      <a:r>
                        <a:rPr lang="en-US" sz="800" b="0" noProof="0" dirty="0" smtClean="0">
                          <a:effectLst/>
                        </a:rPr>
                        <a:t>Offices of payment institutions located in the EU</a:t>
                      </a:r>
                      <a:endParaRPr lang="en-US" sz="800" b="0" noProof="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30743" marR="30743"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800" dirty="0">
                          <a:effectLst/>
                          <a:latin typeface="Calibri Light" panose="020F0302020204030204" pitchFamily="34" charset="0"/>
                          <a:ea typeface="Times New Roman" panose="02020603050405020304" pitchFamily="18" charset="0"/>
                          <a:cs typeface="Times New Roman" panose="02020603050405020304" pitchFamily="18" charset="0"/>
                        </a:rPr>
                        <a:t>18</a:t>
                      </a:r>
                    </a:p>
                  </a:txBody>
                  <a:tcPr marL="49189" marR="49189"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756950424"/>
                  </a:ext>
                </a:extLst>
              </a:tr>
              <a:tr h="136971">
                <a:tc>
                  <a:txBody>
                    <a:bodyPr/>
                    <a:lstStyle/>
                    <a:p>
                      <a:pPr>
                        <a:lnSpc>
                          <a:spcPct val="115000"/>
                        </a:lnSpc>
                        <a:spcBef>
                          <a:spcPts val="100"/>
                        </a:spcBef>
                        <a:spcAft>
                          <a:spcPts val="100"/>
                        </a:spcAft>
                      </a:pPr>
                      <a:r>
                        <a:rPr lang="en-US" sz="800" b="0" noProof="0" dirty="0" smtClean="0">
                          <a:effectLst/>
                        </a:rPr>
                        <a:t>Financial Credit institutions</a:t>
                      </a:r>
                      <a:endParaRPr lang="en-US" sz="800" b="0" noProof="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30743" marR="30743"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800">
                          <a:effectLst/>
                          <a:latin typeface="Calibri Light" panose="020F0302020204030204" pitchFamily="34" charset="0"/>
                          <a:ea typeface="Times New Roman" panose="02020603050405020304" pitchFamily="18" charset="0"/>
                          <a:cs typeface="Times New Roman" panose="02020603050405020304" pitchFamily="18" charset="0"/>
                        </a:rPr>
                        <a:t>23</a:t>
                      </a:r>
                    </a:p>
                  </a:txBody>
                  <a:tcPr marL="49189" marR="49189"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489478219"/>
                  </a:ext>
                </a:extLst>
              </a:tr>
              <a:tr h="136971">
                <a:tc>
                  <a:txBody>
                    <a:bodyPr/>
                    <a:lstStyle/>
                    <a:p>
                      <a:pPr>
                        <a:lnSpc>
                          <a:spcPct val="115000"/>
                        </a:lnSpc>
                        <a:spcBef>
                          <a:spcPts val="100"/>
                        </a:spcBef>
                        <a:spcAft>
                          <a:spcPts val="100"/>
                        </a:spcAft>
                      </a:pPr>
                      <a:r>
                        <a:rPr lang="en-US" sz="800" b="0" noProof="0" dirty="0" smtClean="0">
                          <a:effectLst/>
                        </a:rPr>
                        <a:t>Credit institutions</a:t>
                      </a:r>
                      <a:endParaRPr lang="en-US" sz="800" b="0" noProof="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30743" marR="30743"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800">
                          <a:effectLst/>
                          <a:latin typeface="Calibri Light" panose="020F0302020204030204" pitchFamily="34" charset="0"/>
                          <a:ea typeface="Times New Roman" panose="02020603050405020304" pitchFamily="18" charset="0"/>
                          <a:cs typeface="Times New Roman" panose="02020603050405020304" pitchFamily="18" charset="0"/>
                        </a:rPr>
                        <a:t>25</a:t>
                      </a:r>
                    </a:p>
                  </a:txBody>
                  <a:tcPr marL="49189" marR="49189"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705651078"/>
                  </a:ext>
                </a:extLst>
              </a:tr>
              <a:tr h="136971">
                <a:tc>
                  <a:txBody>
                    <a:bodyPr/>
                    <a:lstStyle/>
                    <a:p>
                      <a:pPr>
                        <a:lnSpc>
                          <a:spcPct val="115000"/>
                        </a:lnSpc>
                        <a:spcBef>
                          <a:spcPts val="100"/>
                        </a:spcBef>
                        <a:spcAft>
                          <a:spcPts val="100"/>
                        </a:spcAft>
                      </a:pPr>
                      <a:r>
                        <a:rPr lang="en-US" sz="800" b="0" noProof="0" dirty="0" smtClean="0">
                          <a:effectLst/>
                        </a:rPr>
                        <a:t>EU Credit institutions with a free regime for services providing</a:t>
                      </a:r>
                      <a:endParaRPr lang="en-US" sz="800" b="0" noProof="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30743" marR="30743"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800">
                          <a:effectLst/>
                          <a:latin typeface="Calibri Light" panose="020F0302020204030204" pitchFamily="34" charset="0"/>
                          <a:ea typeface="Times New Roman" panose="02020603050405020304" pitchFamily="18" charset="0"/>
                          <a:cs typeface="Times New Roman" panose="02020603050405020304" pitchFamily="18" charset="0"/>
                        </a:rPr>
                        <a:t>55</a:t>
                      </a:r>
                    </a:p>
                  </a:txBody>
                  <a:tcPr marL="49189" marR="49189"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438631754"/>
                  </a:ext>
                </a:extLst>
              </a:tr>
              <a:tr h="136971">
                <a:tc>
                  <a:txBody>
                    <a:bodyPr/>
                    <a:lstStyle/>
                    <a:p>
                      <a:pPr>
                        <a:lnSpc>
                          <a:spcPct val="115000"/>
                        </a:lnSpc>
                        <a:spcBef>
                          <a:spcPts val="100"/>
                        </a:spcBef>
                        <a:spcAft>
                          <a:spcPts val="100"/>
                        </a:spcAft>
                      </a:pPr>
                      <a:r>
                        <a:rPr lang="en-US" sz="800" b="0" noProof="0" dirty="0" smtClean="0">
                          <a:effectLst/>
                        </a:rPr>
                        <a:t>Electronic currency</a:t>
                      </a:r>
                      <a:r>
                        <a:rPr lang="en-US" sz="800" b="0" baseline="0" noProof="0" dirty="0" smtClean="0">
                          <a:effectLst/>
                        </a:rPr>
                        <a:t> institutions</a:t>
                      </a:r>
                      <a:endParaRPr lang="en-US" sz="800" b="0" noProof="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30743" marR="30743"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800">
                          <a:effectLst/>
                          <a:latin typeface="Calibri Light" panose="020F0302020204030204" pitchFamily="34" charset="0"/>
                          <a:ea typeface="Times New Roman" panose="02020603050405020304" pitchFamily="18" charset="0"/>
                          <a:cs typeface="Times New Roman" panose="02020603050405020304" pitchFamily="18" charset="0"/>
                        </a:rPr>
                        <a:t>15</a:t>
                      </a:r>
                    </a:p>
                  </a:txBody>
                  <a:tcPr marL="49189" marR="49189"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432103401"/>
                  </a:ext>
                </a:extLst>
              </a:tr>
              <a:tr h="136971">
                <a:tc>
                  <a:txBody>
                    <a:bodyPr/>
                    <a:lstStyle/>
                    <a:p>
                      <a:pPr>
                        <a:lnSpc>
                          <a:spcPct val="115000"/>
                        </a:lnSpc>
                        <a:spcBef>
                          <a:spcPts val="100"/>
                        </a:spcBef>
                        <a:spcAft>
                          <a:spcPts val="100"/>
                        </a:spcAft>
                      </a:pPr>
                      <a:r>
                        <a:rPr lang="en-US" sz="800" b="0" noProof="0" dirty="0" smtClean="0">
                          <a:effectLst/>
                        </a:rPr>
                        <a:t>EU Electronic</a:t>
                      </a:r>
                      <a:r>
                        <a:rPr lang="en-US" sz="800" b="0" baseline="0" noProof="0" dirty="0" smtClean="0">
                          <a:effectLst/>
                        </a:rPr>
                        <a:t> currency institutions with a free regime for services providing</a:t>
                      </a:r>
                      <a:endParaRPr lang="en-US" sz="800" b="0" noProof="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30743" marR="30743"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800" dirty="0">
                          <a:effectLst/>
                          <a:latin typeface="Calibri Light" panose="020F0302020204030204" pitchFamily="34" charset="0"/>
                          <a:ea typeface="Times New Roman" panose="02020603050405020304" pitchFamily="18" charset="0"/>
                          <a:cs typeface="Times New Roman" panose="02020603050405020304" pitchFamily="18" charset="0"/>
                        </a:rPr>
                        <a:t>16</a:t>
                      </a:r>
                    </a:p>
                  </a:txBody>
                  <a:tcPr marL="49189" marR="49189"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609084375"/>
                  </a:ext>
                </a:extLst>
              </a:tr>
            </a:tbl>
          </a:graphicData>
        </a:graphic>
      </p:graphicFrame>
      <p:sp>
        <p:nvSpPr>
          <p:cNvPr id="6" name="CaixaDeTexto 5"/>
          <p:cNvSpPr txBox="1"/>
          <p:nvPr/>
        </p:nvSpPr>
        <p:spPr>
          <a:xfrm>
            <a:off x="3158617" y="1290416"/>
            <a:ext cx="5737183" cy="600164"/>
          </a:xfrm>
          <a:prstGeom prst="rect">
            <a:avLst/>
          </a:prstGeom>
          <a:noFill/>
        </p:spPr>
        <p:txBody>
          <a:bodyPr wrap="square" rtlCol="0">
            <a:spAutoFit/>
          </a:bodyPr>
          <a:lstStyle/>
          <a:p>
            <a:pPr algn="just"/>
            <a:r>
              <a:rPr lang="en-US" sz="1100" dirty="0"/>
              <a:t>The Virtual Assets </a:t>
            </a:r>
            <a:r>
              <a:rPr lang="en-US" sz="1100" dirty="0" smtClean="0"/>
              <a:t>by </a:t>
            </a:r>
            <a:r>
              <a:rPr lang="en-US" sz="1100" dirty="0"/>
              <a:t>55.8 %, </a:t>
            </a:r>
            <a:r>
              <a:rPr lang="en-US" sz="1100" dirty="0"/>
              <a:t>sub-sector, with an increase of 9 STRs compared to 2021, </a:t>
            </a:r>
            <a:r>
              <a:rPr lang="en-US" sz="1100" dirty="0" smtClean="0"/>
              <a:t>an increase </a:t>
            </a:r>
            <a:r>
              <a:rPr lang="en-US" sz="1100" dirty="0"/>
              <a:t>of 150 %, while the Central and Cooperative Agricultural </a:t>
            </a:r>
            <a:r>
              <a:rPr lang="en-US" sz="1100" dirty="0" smtClean="0"/>
              <a:t>Banks grew </a:t>
            </a:r>
            <a:r>
              <a:rPr lang="en-US" sz="1100" dirty="0"/>
              <a:t>with </a:t>
            </a:r>
            <a:r>
              <a:rPr lang="en-US" sz="1100" dirty="0" smtClean="0"/>
              <a:t>more</a:t>
            </a:r>
            <a:r>
              <a:rPr lang="en-US" sz="1100" dirty="0" smtClean="0"/>
              <a:t> </a:t>
            </a:r>
            <a:r>
              <a:rPr lang="en-US" sz="1100" dirty="0"/>
              <a:t>179 </a:t>
            </a:r>
            <a:r>
              <a:rPr lang="en-US" sz="1100" dirty="0" smtClean="0"/>
              <a:t>STRs</a:t>
            </a:r>
            <a:r>
              <a:rPr lang="pt-PT" sz="1100" dirty="0" smtClean="0"/>
              <a:t>.  </a:t>
            </a:r>
            <a:endParaRPr lang="pt-PT" sz="1100" dirty="0"/>
          </a:p>
        </p:txBody>
      </p:sp>
    </p:spTree>
    <p:extLst>
      <p:ext uri="{BB962C8B-B14F-4D97-AF65-F5344CB8AC3E}">
        <p14:creationId xmlns:p14="http://schemas.microsoft.com/office/powerpoint/2010/main" val="2354350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9144000" cy="899996"/>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359959" tIns="179980" rIns="359959" bIns="179980" rtlCol="0" anchor="ctr"/>
          <a:lstStyle/>
          <a:p>
            <a:r>
              <a:rPr lang="pt-PT" dirty="0" smtClean="0"/>
              <a:t>SUSPICIOUS REPORTS RECEIVED – FINANCIAL SECTOR (CONT.)</a:t>
            </a:r>
            <a:endParaRPr lang="pt-PT" dirty="0"/>
          </a:p>
        </p:txBody>
      </p:sp>
      <p:sp>
        <p:nvSpPr>
          <p:cNvPr id="5" name="Slide Number Placeholder 1"/>
          <p:cNvSpPr>
            <a:spLocks noGrp="1"/>
          </p:cNvSpPr>
          <p:nvPr>
            <p:ph type="sldNum" sz="quarter" idx="12"/>
          </p:nvPr>
        </p:nvSpPr>
        <p:spPr>
          <a:xfrm>
            <a:off x="7858806" y="4767264"/>
            <a:ext cx="1285195" cy="273844"/>
          </a:xfrm>
        </p:spPr>
        <p:txBody>
          <a:bodyPr lIns="359959" tIns="89990" rIns="359959" bIns="89990"/>
          <a:lstStyle/>
          <a:p>
            <a:fld id="{6B9A430A-1239-824B-971C-3B3143C875C6}" type="slidenum">
              <a:rPr lang="en-US" sz="1000">
                <a:solidFill>
                  <a:srgbClr val="254061"/>
                </a:solidFill>
              </a:rPr>
              <a:pPr/>
              <a:t>12</a:t>
            </a:fld>
            <a:endParaRPr lang="en-US" sz="1000" dirty="0">
              <a:solidFill>
                <a:srgbClr val="254061"/>
              </a:solidFill>
            </a:endParaRPr>
          </a:p>
        </p:txBody>
      </p:sp>
      <p:sp>
        <p:nvSpPr>
          <p:cNvPr id="8" name="TextBox 7"/>
          <p:cNvSpPr txBox="1"/>
          <p:nvPr/>
        </p:nvSpPr>
        <p:spPr>
          <a:xfrm>
            <a:off x="0" y="1210849"/>
            <a:ext cx="2940436" cy="3240000"/>
          </a:xfrm>
          <a:prstGeom prst="rect">
            <a:avLst/>
          </a:prstGeom>
          <a:solidFill>
            <a:schemeClr val="accent1">
              <a:lumMod val="50000"/>
            </a:schemeClr>
          </a:solidFill>
        </p:spPr>
        <p:txBody>
          <a:bodyPr wrap="square" lIns="359959" tIns="89990" rIns="359959" bIns="89990" rtlCol="0" anchor="ctr">
            <a:noAutofit/>
          </a:bodyPr>
          <a:lstStyle/>
          <a:p>
            <a:pPr algn="r">
              <a:lnSpc>
                <a:spcPct val="150000"/>
              </a:lnSpc>
            </a:pPr>
            <a:r>
              <a:rPr lang="pt-PT" sz="1000" b="1" dirty="0">
                <a:solidFill>
                  <a:srgbClr val="FFFFFF"/>
                </a:solidFill>
              </a:rPr>
              <a:t>IN 2022, AS FAR AS FINANCIAL INSTITUTIONS ARE CONCERNED</a:t>
            </a:r>
            <a:r>
              <a:rPr lang="pt-PT" sz="1000" b="1" dirty="0">
                <a:solidFill>
                  <a:schemeClr val="bg1"/>
                </a:solidFill>
              </a:rPr>
              <a:t>, THERE WAS AN INCREASE OF </a:t>
            </a:r>
            <a:r>
              <a:rPr lang="pt-PT" sz="1000" b="1" dirty="0">
                <a:solidFill>
                  <a:srgbClr val="FFFFFF"/>
                </a:solidFill>
              </a:rPr>
              <a:t>5,3% IN THE NUMBER OF REPORTS RECEIVED, COMPARED TO 2021.</a:t>
            </a:r>
          </a:p>
        </p:txBody>
      </p:sp>
      <p:graphicFrame>
        <p:nvGraphicFramePr>
          <p:cNvPr id="3" name="Tabela 2"/>
          <p:cNvGraphicFramePr>
            <a:graphicFrameLocks noGrp="1"/>
          </p:cNvGraphicFramePr>
          <p:nvPr>
            <p:extLst>
              <p:ext uri="{D42A27DB-BD31-4B8C-83A1-F6EECF244321}">
                <p14:modId xmlns:p14="http://schemas.microsoft.com/office/powerpoint/2010/main" val="2674854786"/>
              </p:ext>
            </p:extLst>
          </p:nvPr>
        </p:nvGraphicFramePr>
        <p:xfrm>
          <a:off x="3628622" y="2016004"/>
          <a:ext cx="4872781" cy="2508339"/>
        </p:xfrm>
        <a:graphic>
          <a:graphicData uri="http://schemas.openxmlformats.org/drawingml/2006/table">
            <a:tbl>
              <a:tblPr firstRow="1" firstCol="1" bandRow="1"/>
              <a:tblGrid>
                <a:gridCol w="4187083">
                  <a:extLst>
                    <a:ext uri="{9D8B030D-6E8A-4147-A177-3AD203B41FA5}">
                      <a16:colId xmlns:a16="http://schemas.microsoft.com/office/drawing/2014/main" val="3064370266"/>
                    </a:ext>
                  </a:extLst>
                </a:gridCol>
                <a:gridCol w="685698">
                  <a:extLst>
                    <a:ext uri="{9D8B030D-6E8A-4147-A177-3AD203B41FA5}">
                      <a16:colId xmlns:a16="http://schemas.microsoft.com/office/drawing/2014/main" val="3566403145"/>
                    </a:ext>
                  </a:extLst>
                </a:gridCol>
              </a:tblGrid>
              <a:tr h="167603">
                <a:tc>
                  <a:txBody>
                    <a:bodyPr/>
                    <a:lstStyle/>
                    <a:p>
                      <a:pPr>
                        <a:lnSpc>
                          <a:spcPct val="115000"/>
                        </a:lnSpc>
                        <a:spcBef>
                          <a:spcPts val="500"/>
                        </a:spcBef>
                        <a:spcAft>
                          <a:spcPts val="0"/>
                        </a:spcAft>
                      </a:pPr>
                      <a:r>
                        <a:rPr lang="en-US" sz="800" b="1" noProof="0" dirty="0" smtClean="0">
                          <a:effectLst/>
                          <a:latin typeface="Calibri Light" panose="020F0302020204030204" pitchFamily="34" charset="0"/>
                          <a:ea typeface="Times New Roman" panose="02020603050405020304" pitchFamily="18" charset="0"/>
                          <a:cs typeface="Times New Roman" panose="02020603050405020304" pitchFamily="18" charset="0"/>
                        </a:rPr>
                        <a:t>Activity</a:t>
                      </a:r>
                      <a:r>
                        <a:rPr lang="en-US" sz="800" b="1" baseline="0" noProof="0" dirty="0" smtClean="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800" b="1" noProof="0" dirty="0" smtClean="0">
                          <a:effectLst/>
                          <a:latin typeface="Calibri Light" panose="020F0302020204030204" pitchFamily="34" charset="0"/>
                          <a:ea typeface="Times New Roman" panose="02020603050405020304" pitchFamily="18" charset="0"/>
                          <a:cs typeface="Times New Roman" panose="02020603050405020304" pitchFamily="18" charset="0"/>
                        </a:rPr>
                        <a:t>(</a:t>
                      </a:r>
                      <a:r>
                        <a:rPr lang="en-US" sz="800" b="1" noProof="0" dirty="0" err="1" smtClean="0">
                          <a:effectLst/>
                          <a:latin typeface="Calibri Light" panose="020F0302020204030204" pitchFamily="34" charset="0"/>
                          <a:ea typeface="Times New Roman" panose="02020603050405020304" pitchFamily="18" charset="0"/>
                          <a:cs typeface="Times New Roman" panose="02020603050405020304" pitchFamily="18" charset="0"/>
                        </a:rPr>
                        <a:t>conti</a:t>
                      </a:r>
                      <a:r>
                        <a:rPr lang="en-US" sz="800" b="1" noProof="0" dirty="0" smtClean="0">
                          <a:effectLst/>
                          <a:latin typeface="Calibri Light" panose="020F0302020204030204" pitchFamily="34" charset="0"/>
                          <a:ea typeface="Times New Roman" panose="02020603050405020304" pitchFamily="18" charset="0"/>
                          <a:cs typeface="Times New Roman" panose="02020603050405020304" pitchFamily="18" charset="0"/>
                        </a:rPr>
                        <a:t>.)</a:t>
                      </a:r>
                      <a:endParaRPr lang="en-US" sz="800" noProof="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49189" marR="49189"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800" b="1" dirty="0" smtClean="0">
                          <a:effectLst/>
                          <a:latin typeface="Calibri Light" panose="020F0302020204030204" pitchFamily="34" charset="0"/>
                          <a:ea typeface="Times New Roman" panose="02020603050405020304" pitchFamily="18" charset="0"/>
                          <a:cs typeface="Times New Roman" panose="02020603050405020304" pitchFamily="18" charset="0"/>
                        </a:rPr>
                        <a:t>Nº </a:t>
                      </a:r>
                      <a:r>
                        <a:rPr lang="pt-PT" sz="800" b="1" dirty="0" err="1" smtClean="0">
                          <a:effectLst/>
                          <a:latin typeface="Calibri Light" panose="020F0302020204030204" pitchFamily="34" charset="0"/>
                          <a:ea typeface="Times New Roman" panose="02020603050405020304" pitchFamily="18" charset="0"/>
                          <a:cs typeface="Times New Roman" panose="02020603050405020304" pitchFamily="18" charset="0"/>
                        </a:rPr>
                        <a:t>STRs</a:t>
                      </a:r>
                      <a:endParaRPr lang="pt-PT" sz="8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49189" marR="49189"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19316882"/>
                  </a:ext>
                </a:extLst>
              </a:tr>
              <a:tr h="167603">
                <a:tc>
                  <a:txBody>
                    <a:bodyPr/>
                    <a:lstStyle/>
                    <a:p>
                      <a:pPr>
                        <a:lnSpc>
                          <a:spcPct val="115000"/>
                        </a:lnSpc>
                        <a:spcBef>
                          <a:spcPts val="100"/>
                        </a:spcBef>
                        <a:spcAft>
                          <a:spcPts val="100"/>
                        </a:spcAft>
                      </a:pPr>
                      <a:r>
                        <a:rPr lang="en-US" sz="800" b="0" noProof="0" dirty="0" smtClean="0">
                          <a:effectLst/>
                        </a:rPr>
                        <a:t>Payment institutions</a:t>
                      </a:r>
                      <a:endParaRPr lang="en-US" sz="800" b="0" noProof="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30743" marR="30743"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800" dirty="0">
                          <a:effectLst/>
                          <a:latin typeface="Calibri Light" panose="020F0302020204030204" pitchFamily="34" charset="0"/>
                          <a:ea typeface="Times New Roman" panose="02020603050405020304" pitchFamily="18" charset="0"/>
                          <a:cs typeface="Times New Roman" panose="02020603050405020304" pitchFamily="18" charset="0"/>
                        </a:rPr>
                        <a:t>128</a:t>
                      </a:r>
                    </a:p>
                  </a:txBody>
                  <a:tcPr marL="49189" marR="49189"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4097282680"/>
                  </a:ext>
                </a:extLst>
              </a:tr>
              <a:tr h="167603">
                <a:tc>
                  <a:txBody>
                    <a:bodyPr/>
                    <a:lstStyle/>
                    <a:p>
                      <a:pPr>
                        <a:lnSpc>
                          <a:spcPct val="115000"/>
                        </a:lnSpc>
                        <a:spcBef>
                          <a:spcPts val="100"/>
                        </a:spcBef>
                        <a:spcAft>
                          <a:spcPts val="100"/>
                        </a:spcAft>
                      </a:pPr>
                      <a:r>
                        <a:rPr lang="en-US" sz="800" b="0" noProof="0" dirty="0" smtClean="0">
                          <a:effectLst/>
                        </a:rPr>
                        <a:t>EU Payment</a:t>
                      </a:r>
                      <a:r>
                        <a:rPr lang="en-US" sz="800" b="0" baseline="0" noProof="0" dirty="0" smtClean="0">
                          <a:effectLst/>
                        </a:rPr>
                        <a:t> institutions with a network of agents</a:t>
                      </a:r>
                      <a:endParaRPr lang="en-US" sz="800" b="0" noProof="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30743" marR="30743"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800" dirty="0">
                          <a:effectLst/>
                          <a:latin typeface="Calibri Light" panose="020F0302020204030204" pitchFamily="34" charset="0"/>
                          <a:ea typeface="Times New Roman" panose="02020603050405020304" pitchFamily="18" charset="0"/>
                          <a:cs typeface="Times New Roman" panose="02020603050405020304" pitchFamily="18" charset="0"/>
                        </a:rPr>
                        <a:t>2757</a:t>
                      </a:r>
                    </a:p>
                  </a:txBody>
                  <a:tcPr marL="49189" marR="49189"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177870820"/>
                  </a:ext>
                </a:extLst>
              </a:tr>
              <a:tr h="167603">
                <a:tc>
                  <a:txBody>
                    <a:bodyPr/>
                    <a:lstStyle/>
                    <a:p>
                      <a:pPr>
                        <a:lnSpc>
                          <a:spcPct val="115000"/>
                        </a:lnSpc>
                        <a:spcBef>
                          <a:spcPts val="100"/>
                        </a:spcBef>
                        <a:spcAft>
                          <a:spcPts val="100"/>
                        </a:spcAft>
                      </a:pPr>
                      <a:r>
                        <a:rPr lang="en-US" sz="800" b="0" noProof="0" dirty="0" smtClean="0">
                          <a:effectLst/>
                        </a:rPr>
                        <a:t>EU Payment</a:t>
                      </a:r>
                      <a:r>
                        <a:rPr lang="en-US" sz="800" b="0" baseline="0" noProof="0" dirty="0" smtClean="0">
                          <a:effectLst/>
                        </a:rPr>
                        <a:t> institutions with a free regime for services providing</a:t>
                      </a:r>
                      <a:endParaRPr lang="en-US" sz="800" b="0" noProof="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30743" marR="30743"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800" dirty="0">
                          <a:effectLst/>
                          <a:latin typeface="Calibri Light" panose="020F0302020204030204" pitchFamily="34" charset="0"/>
                          <a:ea typeface="Times New Roman" panose="02020603050405020304" pitchFamily="18" charset="0"/>
                          <a:cs typeface="Times New Roman" panose="02020603050405020304" pitchFamily="18" charset="0"/>
                        </a:rPr>
                        <a:t>1</a:t>
                      </a:r>
                    </a:p>
                  </a:txBody>
                  <a:tcPr marL="49189" marR="49189"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528769781"/>
                  </a:ext>
                </a:extLst>
              </a:tr>
              <a:tr h="167603">
                <a:tc>
                  <a:txBody>
                    <a:bodyPr/>
                    <a:lstStyle/>
                    <a:p>
                      <a:pPr>
                        <a:lnSpc>
                          <a:spcPct val="115000"/>
                        </a:lnSpc>
                        <a:spcBef>
                          <a:spcPts val="100"/>
                        </a:spcBef>
                        <a:spcAft>
                          <a:spcPts val="100"/>
                        </a:spcAft>
                      </a:pPr>
                      <a:r>
                        <a:rPr lang="en-US" sz="800" b="0" noProof="0" dirty="0" smtClean="0">
                          <a:effectLst/>
                        </a:rPr>
                        <a:t>Financial brokers registered in Portugal</a:t>
                      </a:r>
                      <a:endParaRPr lang="en-US" sz="800" b="0" noProof="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30743" marR="30743"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800" dirty="0">
                          <a:effectLst/>
                          <a:latin typeface="Calibri Light" panose="020F0302020204030204" pitchFamily="34" charset="0"/>
                          <a:ea typeface="Times New Roman" panose="02020603050405020304" pitchFamily="18" charset="0"/>
                          <a:cs typeface="Times New Roman" panose="02020603050405020304" pitchFamily="18" charset="0"/>
                        </a:rPr>
                        <a:t>1</a:t>
                      </a:r>
                    </a:p>
                  </a:txBody>
                  <a:tcPr marL="49189" marR="49189"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4074703751"/>
                  </a:ext>
                </a:extLst>
              </a:tr>
              <a:tr h="161897">
                <a:tc>
                  <a:txBody>
                    <a:bodyPr/>
                    <a:lstStyle/>
                    <a:p>
                      <a:pPr>
                        <a:lnSpc>
                          <a:spcPct val="115000"/>
                        </a:lnSpc>
                        <a:spcBef>
                          <a:spcPts val="500"/>
                        </a:spcBef>
                        <a:spcAft>
                          <a:spcPts val="0"/>
                        </a:spcAft>
                      </a:pPr>
                      <a:r>
                        <a:rPr lang="en-US" sz="800" b="0" noProof="0" dirty="0" smtClean="0">
                          <a:effectLst/>
                        </a:rPr>
                        <a:t>Financial brokerage companies</a:t>
                      </a:r>
                      <a:endParaRPr lang="en-US" sz="800" noProof="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49189" marR="49189"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800">
                          <a:effectLst/>
                          <a:latin typeface="Calibri Light" panose="020F0302020204030204" pitchFamily="34" charset="0"/>
                          <a:ea typeface="Times New Roman" panose="02020603050405020304" pitchFamily="18" charset="0"/>
                          <a:cs typeface="Times New Roman" panose="02020603050405020304" pitchFamily="18" charset="0"/>
                        </a:rPr>
                        <a:t>4</a:t>
                      </a:r>
                    </a:p>
                  </a:txBody>
                  <a:tcPr marL="49189" marR="49189"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691948964"/>
                  </a:ext>
                </a:extLst>
              </a:tr>
              <a:tr h="167603">
                <a:tc>
                  <a:txBody>
                    <a:bodyPr/>
                    <a:lstStyle/>
                    <a:p>
                      <a:pPr>
                        <a:lnSpc>
                          <a:spcPct val="115000"/>
                        </a:lnSpc>
                        <a:spcBef>
                          <a:spcPts val="100"/>
                        </a:spcBef>
                        <a:spcAft>
                          <a:spcPts val="100"/>
                        </a:spcAft>
                      </a:pPr>
                      <a:r>
                        <a:rPr lang="en-US" sz="800" b="0" noProof="0" dirty="0" smtClean="0">
                          <a:solidFill>
                            <a:schemeClr val="tx1"/>
                          </a:solidFill>
                          <a:effectLst/>
                        </a:rPr>
                        <a:t>Financial credit companies</a:t>
                      </a:r>
                      <a:endParaRPr lang="en-US" sz="800" b="0" noProof="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743" marR="30743"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800">
                          <a:effectLst/>
                          <a:latin typeface="Calibri Light" panose="020F0302020204030204" pitchFamily="34" charset="0"/>
                          <a:ea typeface="Times New Roman" panose="02020603050405020304" pitchFamily="18" charset="0"/>
                          <a:cs typeface="Times New Roman" panose="02020603050405020304" pitchFamily="18" charset="0"/>
                        </a:rPr>
                        <a:t>7</a:t>
                      </a:r>
                    </a:p>
                  </a:txBody>
                  <a:tcPr marL="49189" marR="49189"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682967288"/>
                  </a:ext>
                </a:extLst>
              </a:tr>
              <a:tr h="167603">
                <a:tc>
                  <a:txBody>
                    <a:bodyPr/>
                    <a:lstStyle/>
                    <a:p>
                      <a:pPr>
                        <a:lnSpc>
                          <a:spcPct val="115000"/>
                        </a:lnSpc>
                        <a:spcBef>
                          <a:spcPts val="100"/>
                        </a:spcBef>
                        <a:spcAft>
                          <a:spcPts val="100"/>
                        </a:spcAft>
                      </a:pPr>
                      <a:r>
                        <a:rPr lang="en-US" sz="800" b="0" noProof="0" dirty="0" smtClean="0">
                          <a:solidFill>
                            <a:schemeClr val="tx1"/>
                          </a:solidFill>
                          <a:effectLst/>
                          <a:latin typeface="+mn-lt"/>
                          <a:ea typeface="+mn-ea"/>
                          <a:cs typeface="+mn-cs"/>
                        </a:rPr>
                        <a:t>Companies</a:t>
                      </a:r>
                      <a:r>
                        <a:rPr lang="en-US" sz="800" b="0" baseline="0" noProof="0" dirty="0" smtClean="0">
                          <a:solidFill>
                            <a:schemeClr val="tx1"/>
                          </a:solidFill>
                          <a:effectLst/>
                          <a:latin typeface="+mn-lt"/>
                          <a:ea typeface="+mn-ea"/>
                          <a:cs typeface="+mn-cs"/>
                        </a:rPr>
                        <a:t> managing </a:t>
                      </a:r>
                      <a:r>
                        <a:rPr lang="en-US" sz="800" b="0" noProof="0" dirty="0" smtClean="0">
                          <a:solidFill>
                            <a:schemeClr val="tx1"/>
                          </a:solidFill>
                          <a:effectLst/>
                          <a:latin typeface="+mn-lt"/>
                          <a:ea typeface="+mn-ea"/>
                          <a:cs typeface="+mn-cs"/>
                        </a:rPr>
                        <a:t>Risk</a:t>
                      </a:r>
                      <a:r>
                        <a:rPr lang="en-US" sz="800" b="0" baseline="0" noProof="0" dirty="0" smtClean="0">
                          <a:solidFill>
                            <a:schemeClr val="tx1"/>
                          </a:solidFill>
                          <a:effectLst/>
                          <a:latin typeface="+mn-lt"/>
                          <a:ea typeface="+mn-ea"/>
                          <a:cs typeface="+mn-cs"/>
                        </a:rPr>
                        <a:t> capital funds</a:t>
                      </a:r>
                      <a:endParaRPr lang="en-US" sz="800" b="0" noProof="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743" marR="30743"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800">
                          <a:effectLst/>
                          <a:latin typeface="Calibri Light" panose="020F0302020204030204" pitchFamily="34" charset="0"/>
                          <a:ea typeface="Times New Roman" panose="02020603050405020304" pitchFamily="18" charset="0"/>
                          <a:cs typeface="Times New Roman" panose="02020603050405020304" pitchFamily="18" charset="0"/>
                        </a:rPr>
                        <a:t>10</a:t>
                      </a:r>
                    </a:p>
                  </a:txBody>
                  <a:tcPr marL="49189" marR="49189"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402605687"/>
                  </a:ext>
                </a:extLst>
              </a:tr>
              <a:tr h="167603">
                <a:tc>
                  <a:txBody>
                    <a:bodyPr/>
                    <a:lstStyle/>
                    <a:p>
                      <a:pPr>
                        <a:lnSpc>
                          <a:spcPct val="115000"/>
                        </a:lnSpc>
                        <a:spcBef>
                          <a:spcPts val="100"/>
                        </a:spcBef>
                        <a:spcAft>
                          <a:spcPts val="100"/>
                        </a:spcAft>
                      </a:pPr>
                      <a:r>
                        <a:rPr lang="en-US" sz="800" b="0" noProof="0" dirty="0" smtClean="0">
                          <a:solidFill>
                            <a:schemeClr val="tx1"/>
                          </a:solidFill>
                          <a:effectLst/>
                        </a:rPr>
                        <a:t>Companies managing real estate</a:t>
                      </a:r>
                      <a:r>
                        <a:rPr lang="en-US" sz="800" b="0" baseline="0" noProof="0" dirty="0" smtClean="0">
                          <a:solidFill>
                            <a:schemeClr val="tx1"/>
                          </a:solidFill>
                          <a:effectLst/>
                        </a:rPr>
                        <a:t> investment funds</a:t>
                      </a:r>
                      <a:endParaRPr lang="en-US" sz="800" b="0" noProof="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743" marR="30743"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800">
                          <a:effectLst/>
                          <a:latin typeface="Calibri Light" panose="020F0302020204030204" pitchFamily="34" charset="0"/>
                          <a:ea typeface="Times New Roman" panose="02020603050405020304" pitchFamily="18" charset="0"/>
                          <a:cs typeface="Times New Roman" panose="02020603050405020304" pitchFamily="18" charset="0"/>
                        </a:rPr>
                        <a:t>7</a:t>
                      </a:r>
                    </a:p>
                  </a:txBody>
                  <a:tcPr marL="49189" marR="49189"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438209"/>
                  </a:ext>
                </a:extLst>
              </a:tr>
              <a:tr h="167603">
                <a:tc>
                  <a:txBody>
                    <a:bodyPr/>
                    <a:lstStyle/>
                    <a:p>
                      <a:pPr>
                        <a:lnSpc>
                          <a:spcPct val="115000"/>
                        </a:lnSpc>
                        <a:spcBef>
                          <a:spcPts val="100"/>
                        </a:spcBef>
                        <a:spcAft>
                          <a:spcPts val="100"/>
                        </a:spcAft>
                      </a:pPr>
                      <a:r>
                        <a:rPr lang="en-US" sz="800" b="0" noProof="0" dirty="0" smtClean="0">
                          <a:solidFill>
                            <a:schemeClr val="tx1"/>
                          </a:solidFill>
                          <a:effectLst/>
                        </a:rPr>
                        <a:t>Collective investment</a:t>
                      </a:r>
                      <a:r>
                        <a:rPr lang="en-US" sz="800" b="0" baseline="0" noProof="0" dirty="0" smtClean="0">
                          <a:solidFill>
                            <a:schemeClr val="tx1"/>
                          </a:solidFill>
                          <a:effectLst/>
                        </a:rPr>
                        <a:t> managing companies</a:t>
                      </a:r>
                      <a:endParaRPr lang="en-US" sz="800" b="0" noProof="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743" marR="30743"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800">
                          <a:effectLst/>
                          <a:latin typeface="Calibri Light" panose="020F0302020204030204" pitchFamily="34" charset="0"/>
                          <a:ea typeface="Times New Roman" panose="02020603050405020304" pitchFamily="18" charset="0"/>
                          <a:cs typeface="Times New Roman" panose="02020603050405020304" pitchFamily="18" charset="0"/>
                        </a:rPr>
                        <a:t>2</a:t>
                      </a:r>
                    </a:p>
                  </a:txBody>
                  <a:tcPr marL="49189" marR="49189"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880872354"/>
                  </a:ext>
                </a:extLst>
              </a:tr>
              <a:tr h="167603">
                <a:tc>
                  <a:txBody>
                    <a:bodyPr/>
                    <a:lstStyle/>
                    <a:p>
                      <a:pPr>
                        <a:lnSpc>
                          <a:spcPct val="115000"/>
                        </a:lnSpc>
                        <a:spcBef>
                          <a:spcPts val="100"/>
                        </a:spcBef>
                        <a:spcAft>
                          <a:spcPts val="100"/>
                        </a:spcAft>
                      </a:pPr>
                      <a:r>
                        <a:rPr lang="en-US" sz="800" b="0" noProof="0" dirty="0" smtClean="0">
                          <a:solidFill>
                            <a:schemeClr val="tx1"/>
                          </a:solidFill>
                          <a:effectLst/>
                        </a:rPr>
                        <a:t>Equity</a:t>
                      </a:r>
                      <a:r>
                        <a:rPr lang="en-US" sz="800" b="0" baseline="0" noProof="0" dirty="0" smtClean="0">
                          <a:solidFill>
                            <a:schemeClr val="tx1"/>
                          </a:solidFill>
                          <a:effectLst/>
                        </a:rPr>
                        <a:t> managing companies</a:t>
                      </a:r>
                      <a:endParaRPr lang="en-US" sz="800" b="0" noProof="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743" marR="30743"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800">
                          <a:effectLst/>
                          <a:latin typeface="Calibri Light" panose="020F0302020204030204" pitchFamily="34" charset="0"/>
                          <a:ea typeface="Times New Roman" panose="02020603050405020304" pitchFamily="18" charset="0"/>
                          <a:cs typeface="Times New Roman" panose="02020603050405020304" pitchFamily="18" charset="0"/>
                        </a:rPr>
                        <a:t>1</a:t>
                      </a:r>
                    </a:p>
                  </a:txBody>
                  <a:tcPr marL="49189" marR="49189"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631689471"/>
                  </a:ext>
                </a:extLst>
              </a:tr>
              <a:tr h="167603">
                <a:tc>
                  <a:txBody>
                    <a:bodyPr/>
                    <a:lstStyle/>
                    <a:p>
                      <a:pPr>
                        <a:lnSpc>
                          <a:spcPct val="115000"/>
                        </a:lnSpc>
                        <a:spcBef>
                          <a:spcPts val="100"/>
                        </a:spcBef>
                        <a:spcAft>
                          <a:spcPts val="100"/>
                        </a:spcAft>
                      </a:pPr>
                      <a:r>
                        <a:rPr lang="en-US" sz="800" b="0" noProof="0" dirty="0" smtClean="0">
                          <a:solidFill>
                            <a:schemeClr val="tx1"/>
                          </a:solidFill>
                          <a:effectLst/>
                        </a:rPr>
                        <a:t>Property managing companies</a:t>
                      </a:r>
                      <a:endParaRPr lang="en-US" sz="800" b="0" noProof="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743" marR="30743"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800">
                          <a:effectLst/>
                          <a:latin typeface="Calibri Light" panose="020F0302020204030204" pitchFamily="34" charset="0"/>
                          <a:ea typeface="Times New Roman" panose="02020603050405020304" pitchFamily="18" charset="0"/>
                          <a:cs typeface="Times New Roman" panose="02020603050405020304" pitchFamily="18" charset="0"/>
                        </a:rPr>
                        <a:t>10</a:t>
                      </a:r>
                    </a:p>
                  </a:txBody>
                  <a:tcPr marL="49189" marR="49189"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590067810"/>
                  </a:ext>
                </a:extLst>
              </a:tr>
              <a:tr h="167603">
                <a:tc>
                  <a:txBody>
                    <a:bodyPr/>
                    <a:lstStyle/>
                    <a:p>
                      <a:pPr>
                        <a:lnSpc>
                          <a:spcPct val="115000"/>
                        </a:lnSpc>
                        <a:spcBef>
                          <a:spcPts val="100"/>
                        </a:spcBef>
                        <a:spcAft>
                          <a:spcPts val="100"/>
                        </a:spcAft>
                      </a:pPr>
                      <a:r>
                        <a:rPr lang="en-US" sz="800" b="0" noProof="0" dirty="0" smtClean="0">
                          <a:solidFill>
                            <a:schemeClr val="tx1"/>
                          </a:solidFill>
                          <a:effectLst/>
                        </a:rPr>
                        <a:t>Mutual guarantee</a:t>
                      </a:r>
                      <a:r>
                        <a:rPr lang="en-US" sz="800" b="0" baseline="0" noProof="0" dirty="0" smtClean="0">
                          <a:solidFill>
                            <a:schemeClr val="tx1"/>
                          </a:solidFill>
                          <a:effectLst/>
                        </a:rPr>
                        <a:t> companies</a:t>
                      </a:r>
                      <a:endParaRPr lang="en-US" sz="800" b="0" noProof="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743" marR="30743"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800">
                          <a:effectLst/>
                          <a:latin typeface="Calibri Light" panose="020F0302020204030204" pitchFamily="34" charset="0"/>
                          <a:ea typeface="Times New Roman" panose="02020603050405020304" pitchFamily="18" charset="0"/>
                          <a:cs typeface="Times New Roman" panose="02020603050405020304" pitchFamily="18" charset="0"/>
                        </a:rPr>
                        <a:t>94</a:t>
                      </a:r>
                    </a:p>
                  </a:txBody>
                  <a:tcPr marL="49189" marR="49189"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437256534"/>
                  </a:ext>
                </a:extLst>
              </a:tr>
              <a:tr h="167603">
                <a:tc>
                  <a:txBody>
                    <a:bodyPr/>
                    <a:lstStyle/>
                    <a:p>
                      <a:pPr>
                        <a:lnSpc>
                          <a:spcPct val="115000"/>
                        </a:lnSpc>
                        <a:spcBef>
                          <a:spcPts val="100"/>
                        </a:spcBef>
                        <a:spcAft>
                          <a:spcPts val="100"/>
                        </a:spcAft>
                      </a:pPr>
                      <a:r>
                        <a:rPr lang="en-US" sz="800" b="0" noProof="0" dirty="0" smtClean="0">
                          <a:solidFill>
                            <a:schemeClr val="tx1"/>
                          </a:solidFill>
                          <a:effectLst/>
                        </a:rPr>
                        <a:t>Branches of credit institutions located in the EU</a:t>
                      </a:r>
                      <a:endParaRPr lang="en-US" sz="800" b="0" noProof="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743" marR="30743"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800">
                          <a:effectLst/>
                          <a:latin typeface="Calibri Light" panose="020F0302020204030204" pitchFamily="34" charset="0"/>
                          <a:ea typeface="Times New Roman" panose="02020603050405020304" pitchFamily="18" charset="0"/>
                          <a:cs typeface="Times New Roman" panose="02020603050405020304" pitchFamily="18" charset="0"/>
                        </a:rPr>
                        <a:t>1</a:t>
                      </a:r>
                    </a:p>
                  </a:txBody>
                  <a:tcPr marL="49189" marR="49189"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946403980"/>
                  </a:ext>
                </a:extLst>
              </a:tr>
              <a:tr h="167603">
                <a:tc>
                  <a:txBody>
                    <a:bodyPr/>
                    <a:lstStyle/>
                    <a:p>
                      <a:pPr>
                        <a:lnSpc>
                          <a:spcPct val="115000"/>
                        </a:lnSpc>
                        <a:spcBef>
                          <a:spcPts val="500"/>
                        </a:spcBef>
                        <a:spcAft>
                          <a:spcPts val="0"/>
                        </a:spcAft>
                      </a:pPr>
                      <a:r>
                        <a:rPr lang="pt-PT" sz="800" b="1" dirty="0">
                          <a:effectLst/>
                          <a:latin typeface="Calibri Light" panose="020F0302020204030204" pitchFamily="34" charset="0"/>
                          <a:ea typeface="Times New Roman" panose="02020603050405020304" pitchFamily="18" charset="0"/>
                          <a:cs typeface="Times New Roman" panose="02020603050405020304" pitchFamily="18" charset="0"/>
                        </a:rPr>
                        <a:t>Total</a:t>
                      </a:r>
                      <a:endParaRPr lang="pt-PT" sz="8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49189" marR="49189"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800" dirty="0">
                          <a:effectLst/>
                          <a:latin typeface="Calibri Light" panose="020F0302020204030204" pitchFamily="34" charset="0"/>
                          <a:ea typeface="Times New Roman" panose="02020603050405020304" pitchFamily="18" charset="0"/>
                          <a:cs typeface="Times New Roman" panose="02020603050405020304" pitchFamily="18" charset="0"/>
                        </a:rPr>
                        <a:t>9314</a:t>
                      </a:r>
                    </a:p>
                  </a:txBody>
                  <a:tcPr marL="49189" marR="49189"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281015672"/>
                  </a:ext>
                </a:extLst>
              </a:tr>
            </a:tbl>
          </a:graphicData>
        </a:graphic>
      </p:graphicFrame>
      <p:sp>
        <p:nvSpPr>
          <p:cNvPr id="6" name="CaixaDeTexto 5"/>
          <p:cNvSpPr txBox="1"/>
          <p:nvPr/>
        </p:nvSpPr>
        <p:spPr>
          <a:xfrm>
            <a:off x="3158617" y="1290416"/>
            <a:ext cx="5737183" cy="600164"/>
          </a:xfrm>
          <a:prstGeom prst="rect">
            <a:avLst/>
          </a:prstGeom>
          <a:noFill/>
        </p:spPr>
        <p:txBody>
          <a:bodyPr wrap="square" rtlCol="0">
            <a:spAutoFit/>
          </a:bodyPr>
          <a:lstStyle/>
          <a:p>
            <a:r>
              <a:rPr lang="en-US" sz="1100" dirty="0"/>
              <a:t>The three sub-sectors of the </a:t>
            </a:r>
            <a:r>
              <a:rPr lang="en-US" sz="1100" dirty="0" smtClean="0"/>
              <a:t>Payment </a:t>
            </a:r>
            <a:r>
              <a:rPr lang="en-US" sz="1100" dirty="0"/>
              <a:t>Institutions </a:t>
            </a:r>
            <a:r>
              <a:rPr lang="en-US" sz="1100" dirty="0" smtClean="0"/>
              <a:t>fell </a:t>
            </a:r>
            <a:r>
              <a:rPr lang="en-US" sz="1100" dirty="0"/>
              <a:t>by 5.1 %, with 154 </a:t>
            </a:r>
            <a:r>
              <a:rPr lang="en-US" sz="1100" dirty="0" smtClean="0"/>
              <a:t>STRs </a:t>
            </a:r>
            <a:r>
              <a:rPr lang="en-US" sz="1100" dirty="0"/>
              <a:t>less, while </a:t>
            </a:r>
            <a:r>
              <a:rPr lang="en-US" sz="1100" dirty="0" smtClean="0"/>
              <a:t>the </a:t>
            </a:r>
            <a:r>
              <a:rPr lang="en-US" sz="1100" dirty="0"/>
              <a:t>Registered Financial Intermediaries in Portugal fell from 5 </a:t>
            </a:r>
            <a:r>
              <a:rPr lang="en-US" sz="1100" dirty="0" smtClean="0"/>
              <a:t>STRs </a:t>
            </a:r>
            <a:r>
              <a:rPr lang="en-US" sz="1100" dirty="0"/>
              <a:t>in 2021 to 1 in 2022, </a:t>
            </a:r>
            <a:r>
              <a:rPr lang="en-US" sz="1100" dirty="0" smtClean="0"/>
              <a:t>a decrease </a:t>
            </a:r>
            <a:r>
              <a:rPr lang="en-US" sz="1100" dirty="0"/>
              <a:t>of 400 %.</a:t>
            </a:r>
          </a:p>
        </p:txBody>
      </p:sp>
    </p:spTree>
    <p:extLst>
      <p:ext uri="{BB962C8B-B14F-4D97-AF65-F5344CB8AC3E}">
        <p14:creationId xmlns:p14="http://schemas.microsoft.com/office/powerpoint/2010/main" val="1721757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9144000" cy="899996"/>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359959" tIns="179980" rIns="359959" bIns="179980" rtlCol="0" anchor="ctr"/>
          <a:lstStyle/>
          <a:p>
            <a:r>
              <a:rPr lang="pt-PT" dirty="0"/>
              <a:t>SUSPICIOUS REPORTS </a:t>
            </a:r>
            <a:r>
              <a:rPr lang="pt-PT" dirty="0" smtClean="0"/>
              <a:t>RECEIVED – SECTORAL AUTHORITIES FINANCIAL SECTOR</a:t>
            </a:r>
            <a:endParaRPr lang="pt-PT" dirty="0"/>
          </a:p>
        </p:txBody>
      </p:sp>
      <p:sp>
        <p:nvSpPr>
          <p:cNvPr id="5" name="Slide Number Placeholder 1"/>
          <p:cNvSpPr>
            <a:spLocks noGrp="1"/>
          </p:cNvSpPr>
          <p:nvPr>
            <p:ph type="sldNum" sz="quarter" idx="12"/>
          </p:nvPr>
        </p:nvSpPr>
        <p:spPr>
          <a:xfrm>
            <a:off x="7858806" y="4767264"/>
            <a:ext cx="1285195" cy="273844"/>
          </a:xfrm>
        </p:spPr>
        <p:txBody>
          <a:bodyPr lIns="359959" tIns="89990" rIns="359959" bIns="89990"/>
          <a:lstStyle/>
          <a:p>
            <a:fld id="{6B9A430A-1239-824B-971C-3B3143C875C6}" type="slidenum">
              <a:rPr lang="en-US" sz="1000">
                <a:solidFill>
                  <a:srgbClr val="254061"/>
                </a:solidFill>
              </a:rPr>
              <a:pPr/>
              <a:t>13</a:t>
            </a:fld>
            <a:endParaRPr lang="en-US" sz="1000" dirty="0">
              <a:solidFill>
                <a:srgbClr val="254061"/>
              </a:solidFill>
            </a:endParaRPr>
          </a:p>
        </p:txBody>
      </p:sp>
      <p:sp>
        <p:nvSpPr>
          <p:cNvPr id="8" name="TextBox 7"/>
          <p:cNvSpPr txBox="1"/>
          <p:nvPr/>
        </p:nvSpPr>
        <p:spPr>
          <a:xfrm>
            <a:off x="0" y="1210849"/>
            <a:ext cx="2940436" cy="3240000"/>
          </a:xfrm>
          <a:prstGeom prst="rect">
            <a:avLst/>
          </a:prstGeom>
          <a:solidFill>
            <a:schemeClr val="accent1">
              <a:lumMod val="50000"/>
            </a:schemeClr>
          </a:solidFill>
        </p:spPr>
        <p:txBody>
          <a:bodyPr wrap="square" lIns="359959" tIns="89990" rIns="359959" bIns="89990" rtlCol="0" anchor="ctr">
            <a:noAutofit/>
          </a:bodyPr>
          <a:lstStyle/>
          <a:p>
            <a:pPr algn="r">
              <a:lnSpc>
                <a:spcPct val="150000"/>
              </a:lnSpc>
            </a:pPr>
            <a:r>
              <a:rPr lang="pt-PT" altLang="pt-PT" sz="1000" b="1" dirty="0">
                <a:solidFill>
                  <a:schemeClr val="bg1"/>
                </a:solidFill>
                <a:latin typeface="Calibri" panose="020F0502020204030204" pitchFamily="34" charset="0"/>
              </a:rPr>
              <a:t>AS TO </a:t>
            </a:r>
            <a:r>
              <a:rPr lang="pt-PT" altLang="pt-PT" sz="1000" b="1" dirty="0" smtClean="0">
                <a:solidFill>
                  <a:schemeClr val="bg1"/>
                </a:solidFill>
                <a:latin typeface="Calibri" panose="020F0502020204030204" pitchFamily="34" charset="0"/>
              </a:rPr>
              <a:t>THE SECTORAL ENTITIES OF THE FINANCIAL SECTOR, </a:t>
            </a:r>
            <a:r>
              <a:rPr lang="pt-PT" altLang="pt-PT" sz="1000" b="1" dirty="0">
                <a:solidFill>
                  <a:schemeClr val="bg1"/>
                </a:solidFill>
                <a:latin typeface="Calibri" panose="020F0502020204030204" pitchFamily="34" charset="0"/>
              </a:rPr>
              <a:t>THERE WAS </a:t>
            </a:r>
            <a:r>
              <a:rPr lang="pt-PT" altLang="pt-PT" sz="1000" b="1" dirty="0" smtClean="0">
                <a:solidFill>
                  <a:schemeClr val="bg1"/>
                </a:solidFill>
                <a:latin typeface="Calibri" panose="020F0502020204030204" pitchFamily="34" charset="0"/>
              </a:rPr>
              <a:t>AN INCREASE OF 331,8% </a:t>
            </a:r>
            <a:r>
              <a:rPr lang="pt-PT" altLang="pt-PT" sz="1000" b="1" dirty="0">
                <a:solidFill>
                  <a:schemeClr val="bg1"/>
                </a:solidFill>
                <a:latin typeface="Calibri" panose="020F0502020204030204" pitchFamily="34" charset="0"/>
              </a:rPr>
              <a:t>IN THE NUMBER OF SUSPICIOUS REPORTS RECEIVED, COMPARED TO </a:t>
            </a:r>
            <a:r>
              <a:rPr lang="pt-PT" altLang="pt-PT" sz="1000" b="1" dirty="0" smtClean="0">
                <a:solidFill>
                  <a:schemeClr val="bg1"/>
                </a:solidFill>
                <a:latin typeface="Calibri" panose="020F0502020204030204" pitchFamily="34" charset="0"/>
              </a:rPr>
              <a:t>20</a:t>
            </a:r>
            <a:r>
              <a:rPr lang="pt-PT" sz="1000" b="1" dirty="0" smtClean="0">
                <a:solidFill>
                  <a:srgbClr val="FFFFFF"/>
                </a:solidFill>
              </a:rPr>
              <a:t>21.</a:t>
            </a:r>
            <a:endParaRPr lang="pt-PT" sz="1000" b="1" dirty="0">
              <a:solidFill>
                <a:srgbClr val="FFFFFF"/>
              </a:solidFill>
            </a:endParaRPr>
          </a:p>
        </p:txBody>
      </p:sp>
      <p:sp>
        <p:nvSpPr>
          <p:cNvPr id="6" name="TextBox 5"/>
          <p:cNvSpPr txBox="1"/>
          <p:nvPr/>
        </p:nvSpPr>
        <p:spPr>
          <a:xfrm>
            <a:off x="2989514" y="1434121"/>
            <a:ext cx="6192000" cy="520292"/>
          </a:xfrm>
          <a:prstGeom prst="rect">
            <a:avLst/>
          </a:prstGeom>
          <a:noFill/>
        </p:spPr>
        <p:txBody>
          <a:bodyPr wrap="square" lIns="359959" tIns="89990" rIns="359959" bIns="89990" rtlCol="0">
            <a:spAutoFit/>
          </a:bodyPr>
          <a:lstStyle/>
          <a:p>
            <a:pPr algn="just"/>
            <a:r>
              <a:rPr lang="en-US" sz="1100" dirty="0" smtClean="0">
                <a:solidFill>
                  <a:srgbClr val="254061"/>
                </a:solidFill>
              </a:rPr>
              <a:t>In these numbers </a:t>
            </a:r>
            <a:r>
              <a:rPr lang="en-US" sz="1100" dirty="0" smtClean="0">
                <a:solidFill>
                  <a:srgbClr val="254061"/>
                </a:solidFill>
              </a:rPr>
              <a:t>there’s an </a:t>
            </a:r>
            <a:r>
              <a:rPr lang="en-US" sz="1100" dirty="0" smtClean="0">
                <a:solidFill>
                  <a:srgbClr val="254061"/>
                </a:solidFill>
              </a:rPr>
              <a:t>increase of 551,9% </a:t>
            </a:r>
            <a:r>
              <a:rPr lang="en-US" sz="1100" dirty="0" smtClean="0">
                <a:solidFill>
                  <a:srgbClr val="254061"/>
                </a:solidFill>
              </a:rPr>
              <a:t>concerning the </a:t>
            </a:r>
            <a:r>
              <a:rPr lang="en-US" sz="1100" dirty="0" smtClean="0">
                <a:solidFill>
                  <a:srgbClr val="254061"/>
                </a:solidFill>
              </a:rPr>
              <a:t>Central Bank, and a decrease of 17,6%, </a:t>
            </a:r>
            <a:r>
              <a:rPr lang="en-US" sz="1100" dirty="0" smtClean="0">
                <a:solidFill>
                  <a:srgbClr val="254061"/>
                </a:solidFill>
              </a:rPr>
              <a:t>regarding the </a:t>
            </a:r>
            <a:r>
              <a:rPr lang="en-US" sz="1100" dirty="0" smtClean="0">
                <a:solidFill>
                  <a:srgbClr val="254061"/>
                </a:solidFill>
              </a:rPr>
              <a:t>Securities Market Commission.</a:t>
            </a:r>
          </a:p>
        </p:txBody>
      </p:sp>
      <p:graphicFrame>
        <p:nvGraphicFramePr>
          <p:cNvPr id="2" name="Tabela 1"/>
          <p:cNvGraphicFramePr>
            <a:graphicFrameLocks noGrp="1"/>
          </p:cNvGraphicFramePr>
          <p:nvPr>
            <p:extLst>
              <p:ext uri="{D42A27DB-BD31-4B8C-83A1-F6EECF244321}">
                <p14:modId xmlns:p14="http://schemas.microsoft.com/office/powerpoint/2010/main" val="2189491298"/>
              </p:ext>
            </p:extLst>
          </p:nvPr>
        </p:nvGraphicFramePr>
        <p:xfrm>
          <a:off x="3655686" y="2515381"/>
          <a:ext cx="4859655" cy="788670"/>
        </p:xfrm>
        <a:graphic>
          <a:graphicData uri="http://schemas.openxmlformats.org/drawingml/2006/table">
            <a:tbl>
              <a:tblPr firstRow="1" firstCol="1" bandRow="1"/>
              <a:tblGrid>
                <a:gridCol w="4319905">
                  <a:extLst>
                    <a:ext uri="{9D8B030D-6E8A-4147-A177-3AD203B41FA5}">
                      <a16:colId xmlns:a16="http://schemas.microsoft.com/office/drawing/2014/main" val="3279749222"/>
                    </a:ext>
                  </a:extLst>
                </a:gridCol>
                <a:gridCol w="539750">
                  <a:extLst>
                    <a:ext uri="{9D8B030D-6E8A-4147-A177-3AD203B41FA5}">
                      <a16:colId xmlns:a16="http://schemas.microsoft.com/office/drawing/2014/main" val="1286594626"/>
                    </a:ext>
                  </a:extLst>
                </a:gridCol>
              </a:tblGrid>
              <a:tr h="0">
                <a:tc>
                  <a:txBody>
                    <a:bodyPr/>
                    <a:lstStyle/>
                    <a:p>
                      <a:pPr>
                        <a:lnSpc>
                          <a:spcPct val="115000"/>
                        </a:lnSpc>
                        <a:spcBef>
                          <a:spcPts val="500"/>
                        </a:spcBef>
                        <a:spcAft>
                          <a:spcPts val="0"/>
                        </a:spcAft>
                      </a:pPr>
                      <a:r>
                        <a:rPr lang="en-US" sz="900" b="1" noProof="0" dirty="0" smtClean="0">
                          <a:effectLst/>
                          <a:latin typeface="Calibri Light" panose="020F0302020204030204" pitchFamily="34" charset="0"/>
                          <a:ea typeface="Times New Roman" panose="02020603050405020304" pitchFamily="18" charset="0"/>
                          <a:cs typeface="Times New Roman" panose="02020603050405020304" pitchFamily="18" charset="0"/>
                        </a:rPr>
                        <a:t>Sectoral Authority</a:t>
                      </a:r>
                      <a:endParaRPr lang="en-US" sz="1000" noProof="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b="1" dirty="0" smtClean="0">
                          <a:effectLst/>
                          <a:latin typeface="Calibri Light" panose="020F0302020204030204" pitchFamily="34" charset="0"/>
                          <a:ea typeface="Times New Roman" panose="02020603050405020304" pitchFamily="18" charset="0"/>
                          <a:cs typeface="Times New Roman" panose="02020603050405020304" pitchFamily="18" charset="0"/>
                        </a:rPr>
                        <a:t>Nº </a:t>
                      </a:r>
                      <a:r>
                        <a:rPr lang="pt-PT" sz="900" b="1" dirty="0" err="1" smtClean="0">
                          <a:effectLst/>
                          <a:latin typeface="Calibri Light" panose="020F0302020204030204" pitchFamily="34" charset="0"/>
                          <a:ea typeface="Times New Roman" panose="02020603050405020304" pitchFamily="18" charset="0"/>
                          <a:cs typeface="Times New Roman" panose="02020603050405020304" pitchFamily="18" charset="0"/>
                        </a:rPr>
                        <a:t>of</a:t>
                      </a:r>
                      <a:r>
                        <a:rPr lang="pt-PT" sz="900" b="1" dirty="0" smtClean="0">
                          <a:effectLst/>
                          <a:latin typeface="Calibri Light" panose="020F0302020204030204" pitchFamily="34" charset="0"/>
                          <a:ea typeface="Times New Roman" panose="02020603050405020304" pitchFamily="18" charset="0"/>
                          <a:cs typeface="Times New Roman" panose="02020603050405020304" pitchFamily="18" charset="0"/>
                        </a:rPr>
                        <a:t> </a:t>
                      </a:r>
                      <a:r>
                        <a:rPr lang="pt-PT" sz="900" b="1" dirty="0" err="1" smtClean="0">
                          <a:effectLst/>
                          <a:latin typeface="Calibri Light" panose="020F0302020204030204" pitchFamily="34" charset="0"/>
                          <a:ea typeface="Times New Roman" panose="02020603050405020304" pitchFamily="18" charset="0"/>
                          <a:cs typeface="Times New Roman" panose="02020603050405020304" pitchFamily="18" charset="0"/>
                        </a:rPr>
                        <a:t>STRs</a:t>
                      </a:r>
                      <a:endParaRPr lang="pt-PT" sz="10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81292985"/>
                  </a:ext>
                </a:extLst>
              </a:tr>
              <a:tr h="0">
                <a:tc>
                  <a:txBody>
                    <a:bodyPr/>
                    <a:lstStyle/>
                    <a:p>
                      <a:pPr>
                        <a:lnSpc>
                          <a:spcPct val="115000"/>
                        </a:lnSpc>
                        <a:spcBef>
                          <a:spcPts val="500"/>
                        </a:spcBef>
                        <a:spcAft>
                          <a:spcPts val="0"/>
                        </a:spcAft>
                      </a:pPr>
                      <a:r>
                        <a:rPr lang="en-US" sz="900" noProof="0" dirty="0" smtClean="0">
                          <a:effectLst/>
                          <a:latin typeface="Calibri Light" panose="020F0302020204030204" pitchFamily="34" charset="0"/>
                          <a:ea typeface="Times New Roman" panose="02020603050405020304" pitchFamily="18" charset="0"/>
                          <a:cs typeface="Times New Roman" panose="02020603050405020304" pitchFamily="18" charset="0"/>
                        </a:rPr>
                        <a:t>Central Bank</a:t>
                      </a:r>
                      <a:endParaRPr lang="en-US" sz="1000" noProof="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a:effectLst/>
                          <a:latin typeface="Calibri Light" panose="020F0302020204030204" pitchFamily="34" charset="0"/>
                          <a:ea typeface="Times New Roman" panose="02020603050405020304" pitchFamily="18" charset="0"/>
                          <a:cs typeface="Times New Roman" panose="02020603050405020304" pitchFamily="18" charset="0"/>
                        </a:rPr>
                        <a:t>176</a:t>
                      </a:r>
                      <a:endParaRPr lang="pt-PT"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029616017"/>
                  </a:ext>
                </a:extLst>
              </a:tr>
              <a:tr h="0">
                <a:tc>
                  <a:txBody>
                    <a:bodyPr/>
                    <a:lstStyle/>
                    <a:p>
                      <a:pPr>
                        <a:lnSpc>
                          <a:spcPct val="115000"/>
                        </a:lnSpc>
                        <a:spcBef>
                          <a:spcPts val="500"/>
                        </a:spcBef>
                        <a:spcAft>
                          <a:spcPts val="0"/>
                        </a:spcAft>
                      </a:pPr>
                      <a:r>
                        <a:rPr lang="en-US" sz="900" noProof="0" dirty="0" smtClean="0">
                          <a:effectLst/>
                          <a:latin typeface="Calibri Light" panose="020F0302020204030204" pitchFamily="34" charset="0"/>
                          <a:ea typeface="Times New Roman" panose="02020603050405020304" pitchFamily="18" charset="0"/>
                          <a:cs typeface="Times New Roman" panose="02020603050405020304" pitchFamily="18" charset="0"/>
                        </a:rPr>
                        <a:t>Securities Market Commission</a:t>
                      </a:r>
                      <a:endParaRPr lang="en-US" sz="1000" noProof="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a:effectLst/>
                          <a:latin typeface="Calibri Light" panose="020F0302020204030204" pitchFamily="34" charset="0"/>
                          <a:ea typeface="Times New Roman" panose="02020603050405020304" pitchFamily="18" charset="0"/>
                          <a:cs typeface="Times New Roman" panose="02020603050405020304" pitchFamily="18" charset="0"/>
                        </a:rPr>
                        <a:t>14</a:t>
                      </a:r>
                      <a:endParaRPr lang="pt-PT"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840472100"/>
                  </a:ext>
                </a:extLst>
              </a:tr>
              <a:tr h="0">
                <a:tc>
                  <a:txBody>
                    <a:bodyPr/>
                    <a:lstStyle/>
                    <a:p>
                      <a:pPr>
                        <a:lnSpc>
                          <a:spcPct val="115000"/>
                        </a:lnSpc>
                        <a:spcBef>
                          <a:spcPts val="500"/>
                        </a:spcBef>
                        <a:spcAft>
                          <a:spcPts val="0"/>
                        </a:spcAft>
                      </a:pPr>
                      <a:r>
                        <a:rPr lang="pt-PT" sz="900" b="1">
                          <a:effectLst/>
                          <a:latin typeface="Calibri Light" panose="020F0302020204030204" pitchFamily="34" charset="0"/>
                          <a:ea typeface="Times New Roman" panose="02020603050405020304" pitchFamily="18" charset="0"/>
                          <a:cs typeface="Times New Roman" panose="02020603050405020304" pitchFamily="18" charset="0"/>
                        </a:rPr>
                        <a:t>Total</a:t>
                      </a:r>
                      <a:endParaRPr lang="pt-PT"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dirty="0">
                          <a:effectLst/>
                          <a:latin typeface="Calibri Light" panose="020F0302020204030204" pitchFamily="34" charset="0"/>
                          <a:ea typeface="Times New Roman" panose="02020603050405020304" pitchFamily="18" charset="0"/>
                          <a:cs typeface="Times New Roman" panose="02020603050405020304" pitchFamily="18" charset="0"/>
                        </a:rPr>
                        <a:t>190</a:t>
                      </a:r>
                      <a:endParaRPr lang="pt-PT" sz="10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82268736"/>
                  </a:ext>
                </a:extLst>
              </a:tr>
            </a:tbl>
          </a:graphicData>
        </a:graphic>
      </p:graphicFrame>
    </p:spTree>
    <p:extLst>
      <p:ext uri="{BB962C8B-B14F-4D97-AF65-F5344CB8AC3E}">
        <p14:creationId xmlns:p14="http://schemas.microsoft.com/office/powerpoint/2010/main" val="32457588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9144000" cy="899996"/>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359959" tIns="179980" rIns="359959" bIns="179980" rtlCol="0" anchor="ctr"/>
          <a:lstStyle/>
          <a:p>
            <a:r>
              <a:rPr lang="pt-PT" dirty="0"/>
              <a:t>SUSPICIOUS REPORTS RECEIVED – </a:t>
            </a:r>
            <a:r>
              <a:rPr lang="pt-PT" dirty="0" smtClean="0"/>
              <a:t>NON-FINANCIAL </a:t>
            </a:r>
            <a:r>
              <a:rPr lang="pt-PT" dirty="0"/>
              <a:t>SECTOR </a:t>
            </a:r>
          </a:p>
        </p:txBody>
      </p:sp>
      <p:sp>
        <p:nvSpPr>
          <p:cNvPr id="6" name="TextBox 5"/>
          <p:cNvSpPr txBox="1"/>
          <p:nvPr/>
        </p:nvSpPr>
        <p:spPr>
          <a:xfrm>
            <a:off x="2952000" y="1210849"/>
            <a:ext cx="6192000" cy="1028123"/>
          </a:xfrm>
          <a:prstGeom prst="rect">
            <a:avLst/>
          </a:prstGeom>
          <a:noFill/>
        </p:spPr>
        <p:txBody>
          <a:bodyPr wrap="square" lIns="359959" tIns="89990" rIns="359959" bIns="89990" rtlCol="0">
            <a:spAutoFit/>
          </a:bodyPr>
          <a:lstStyle/>
          <a:p>
            <a:pPr algn="just"/>
            <a:r>
              <a:rPr lang="en-US" sz="1100" dirty="0" smtClean="0">
                <a:solidFill>
                  <a:srgbClr val="254061"/>
                </a:solidFill>
              </a:rPr>
              <a:t>There was a reduction of 634,7% from the entities with concessions to exploit games in Casinos and Bingo, with more than 292 STRs overall.</a:t>
            </a:r>
          </a:p>
          <a:p>
            <a:pPr algn="just"/>
            <a:r>
              <a:rPr lang="en-US" sz="1100" dirty="0" smtClean="0">
                <a:solidFill>
                  <a:srgbClr val="254061"/>
                </a:solidFill>
              </a:rPr>
              <a:t>Notaries increased their reports in 97%, with 233 STRs, whereas ONLINE gaming and betting entities showed an increase of 84,8%. Real Estate Activities, with 9 STRs more, had </a:t>
            </a:r>
            <a:r>
              <a:rPr lang="en-US" sz="1100" dirty="0" smtClean="0">
                <a:solidFill>
                  <a:srgbClr val="254061"/>
                </a:solidFill>
              </a:rPr>
              <a:t>a </a:t>
            </a:r>
            <a:r>
              <a:rPr lang="en-US" sz="1100" dirty="0" smtClean="0">
                <a:solidFill>
                  <a:srgbClr val="254061"/>
                </a:solidFill>
              </a:rPr>
              <a:t>growth of 42,9%.</a:t>
            </a:r>
            <a:endParaRPr lang="en-US" sz="1100" dirty="0">
              <a:solidFill>
                <a:srgbClr val="254061"/>
              </a:solidFill>
            </a:endParaRPr>
          </a:p>
        </p:txBody>
      </p:sp>
      <p:sp>
        <p:nvSpPr>
          <p:cNvPr id="5" name="Slide Number Placeholder 1"/>
          <p:cNvSpPr>
            <a:spLocks noGrp="1"/>
          </p:cNvSpPr>
          <p:nvPr>
            <p:ph type="sldNum" sz="quarter" idx="12"/>
          </p:nvPr>
        </p:nvSpPr>
        <p:spPr>
          <a:xfrm>
            <a:off x="7858806" y="4767264"/>
            <a:ext cx="1285195" cy="273844"/>
          </a:xfrm>
        </p:spPr>
        <p:txBody>
          <a:bodyPr lIns="359959" tIns="89990" rIns="359959" bIns="89990"/>
          <a:lstStyle/>
          <a:p>
            <a:fld id="{6B9A430A-1239-824B-971C-3B3143C875C6}" type="slidenum">
              <a:rPr lang="en-US" sz="1000">
                <a:solidFill>
                  <a:srgbClr val="254061"/>
                </a:solidFill>
              </a:rPr>
              <a:pPr/>
              <a:t>14</a:t>
            </a:fld>
            <a:endParaRPr lang="en-US" sz="1000" dirty="0">
              <a:solidFill>
                <a:srgbClr val="254061"/>
              </a:solidFill>
            </a:endParaRPr>
          </a:p>
        </p:txBody>
      </p:sp>
      <p:sp>
        <p:nvSpPr>
          <p:cNvPr id="18" name="TextBox 17"/>
          <p:cNvSpPr txBox="1"/>
          <p:nvPr/>
        </p:nvSpPr>
        <p:spPr>
          <a:xfrm>
            <a:off x="11563" y="1210849"/>
            <a:ext cx="2940436" cy="3240000"/>
          </a:xfrm>
          <a:prstGeom prst="rect">
            <a:avLst/>
          </a:prstGeom>
          <a:solidFill>
            <a:schemeClr val="accent1">
              <a:lumMod val="50000"/>
            </a:schemeClr>
          </a:solidFill>
        </p:spPr>
        <p:txBody>
          <a:bodyPr wrap="square" lIns="359959" tIns="89990" rIns="359959" bIns="89990" rtlCol="0" anchor="ctr">
            <a:noAutofit/>
          </a:bodyPr>
          <a:lstStyle/>
          <a:p>
            <a:pPr algn="r">
              <a:lnSpc>
                <a:spcPct val="150000"/>
              </a:lnSpc>
            </a:pPr>
            <a:r>
              <a:rPr lang="pt-PT" altLang="pt-PT" sz="1000" b="1" dirty="0">
                <a:solidFill>
                  <a:schemeClr val="bg1"/>
                </a:solidFill>
                <a:latin typeface="Calibri" panose="020F0502020204030204" pitchFamily="34" charset="0"/>
              </a:rPr>
              <a:t>IN THE NON-FINANCIAL SECTOR, THERE WAS </a:t>
            </a:r>
            <a:r>
              <a:rPr lang="pt-PT" altLang="pt-PT" sz="1000" b="1" dirty="0" smtClean="0">
                <a:solidFill>
                  <a:schemeClr val="bg1"/>
                </a:solidFill>
                <a:latin typeface="Calibri" panose="020F0502020204030204" pitchFamily="34" charset="0"/>
              </a:rPr>
              <a:t>AN INCREASE OF 140,5% </a:t>
            </a:r>
            <a:r>
              <a:rPr lang="pt-PT" altLang="pt-PT" sz="1000" b="1" dirty="0">
                <a:solidFill>
                  <a:schemeClr val="bg1"/>
                </a:solidFill>
                <a:latin typeface="Calibri" panose="020F0502020204030204" pitchFamily="34" charset="0"/>
              </a:rPr>
              <a:t>IN THE NUMBER OF SUSPICIOUS REPORTS </a:t>
            </a:r>
            <a:r>
              <a:rPr lang="pt-PT" altLang="pt-PT" sz="1000" b="1" dirty="0" smtClean="0">
                <a:solidFill>
                  <a:schemeClr val="bg1"/>
                </a:solidFill>
                <a:latin typeface="Calibri" panose="020F0502020204030204" pitchFamily="34" charset="0"/>
              </a:rPr>
              <a:t>RECEIVED </a:t>
            </a:r>
            <a:r>
              <a:rPr lang="pt-PT" altLang="pt-PT" sz="1000" b="1" dirty="0">
                <a:solidFill>
                  <a:schemeClr val="bg1"/>
                </a:solidFill>
                <a:latin typeface="Calibri" panose="020F0502020204030204" pitchFamily="34" charset="0"/>
              </a:rPr>
              <a:t>WHEN COMPARED WITH </a:t>
            </a:r>
            <a:r>
              <a:rPr lang="pt-PT" sz="1000" b="1" dirty="0" smtClean="0">
                <a:solidFill>
                  <a:srgbClr val="FFFFFF"/>
                </a:solidFill>
              </a:rPr>
              <a:t>2021.</a:t>
            </a:r>
            <a:endParaRPr lang="pt-PT" sz="1000" b="1" dirty="0">
              <a:solidFill>
                <a:srgbClr val="FFFFFF"/>
              </a:solidFill>
            </a:endParaRPr>
          </a:p>
          <a:p>
            <a:pPr algn="r">
              <a:lnSpc>
                <a:spcPct val="150000"/>
              </a:lnSpc>
            </a:pPr>
            <a:r>
              <a:rPr lang="pt-PT" sz="1000" b="1" dirty="0">
                <a:solidFill>
                  <a:schemeClr val="bg1"/>
                </a:solidFill>
              </a:rPr>
              <a:t> </a:t>
            </a:r>
            <a:endParaRPr lang="pt-PT" sz="1000" b="1" dirty="0">
              <a:solidFill>
                <a:srgbClr val="FFFFFF"/>
              </a:solidFill>
            </a:endParaRPr>
          </a:p>
        </p:txBody>
      </p:sp>
      <p:graphicFrame>
        <p:nvGraphicFramePr>
          <p:cNvPr id="3" name="Tabela 2"/>
          <p:cNvGraphicFramePr>
            <a:graphicFrameLocks noGrp="1"/>
          </p:cNvGraphicFramePr>
          <p:nvPr>
            <p:extLst>
              <p:ext uri="{D42A27DB-BD31-4B8C-83A1-F6EECF244321}">
                <p14:modId xmlns:p14="http://schemas.microsoft.com/office/powerpoint/2010/main" val="3022977334"/>
              </p:ext>
            </p:extLst>
          </p:nvPr>
        </p:nvGraphicFramePr>
        <p:xfrm>
          <a:off x="3618172" y="2235474"/>
          <a:ext cx="4859655" cy="2366010"/>
        </p:xfrm>
        <a:graphic>
          <a:graphicData uri="http://schemas.openxmlformats.org/drawingml/2006/table">
            <a:tbl>
              <a:tblPr firstRow="1" firstCol="1" bandRow="1"/>
              <a:tblGrid>
                <a:gridCol w="4319905">
                  <a:extLst>
                    <a:ext uri="{9D8B030D-6E8A-4147-A177-3AD203B41FA5}">
                      <a16:colId xmlns:a16="http://schemas.microsoft.com/office/drawing/2014/main" val="1289268078"/>
                    </a:ext>
                  </a:extLst>
                </a:gridCol>
                <a:gridCol w="539750">
                  <a:extLst>
                    <a:ext uri="{9D8B030D-6E8A-4147-A177-3AD203B41FA5}">
                      <a16:colId xmlns:a16="http://schemas.microsoft.com/office/drawing/2014/main" val="3484764525"/>
                    </a:ext>
                  </a:extLst>
                </a:gridCol>
              </a:tblGrid>
              <a:tr h="0">
                <a:tc>
                  <a:txBody>
                    <a:bodyPr/>
                    <a:lstStyle/>
                    <a:p>
                      <a:pPr>
                        <a:lnSpc>
                          <a:spcPct val="115000"/>
                        </a:lnSpc>
                        <a:spcBef>
                          <a:spcPts val="500"/>
                        </a:spcBef>
                        <a:spcAft>
                          <a:spcPts val="0"/>
                        </a:spcAft>
                      </a:pPr>
                      <a:r>
                        <a:rPr lang="en-US" sz="900" b="1" noProof="0" dirty="0" smtClean="0">
                          <a:effectLst/>
                          <a:latin typeface="Calibri Light" panose="020F0302020204030204" pitchFamily="34" charset="0"/>
                          <a:ea typeface="Times New Roman" panose="02020603050405020304" pitchFamily="18" charset="0"/>
                          <a:cs typeface="Times New Roman" panose="02020603050405020304" pitchFamily="18" charset="0"/>
                        </a:rPr>
                        <a:t>Activity</a:t>
                      </a:r>
                      <a:endParaRPr lang="en-US" sz="1000" noProof="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b="1" dirty="0" smtClean="0">
                          <a:effectLst/>
                          <a:latin typeface="Calibri Light" panose="020F0302020204030204" pitchFamily="34" charset="0"/>
                          <a:ea typeface="Times New Roman" panose="02020603050405020304" pitchFamily="18" charset="0"/>
                          <a:cs typeface="Times New Roman" panose="02020603050405020304" pitchFamily="18" charset="0"/>
                        </a:rPr>
                        <a:t>Nº</a:t>
                      </a:r>
                      <a:r>
                        <a:rPr lang="pt-PT" sz="900" b="1" baseline="0" dirty="0" smtClean="0">
                          <a:effectLst/>
                          <a:latin typeface="Calibri Light" panose="020F0302020204030204" pitchFamily="34" charset="0"/>
                          <a:ea typeface="Times New Roman" panose="02020603050405020304" pitchFamily="18" charset="0"/>
                          <a:cs typeface="Times New Roman" panose="02020603050405020304" pitchFamily="18" charset="0"/>
                        </a:rPr>
                        <a:t> </a:t>
                      </a:r>
                      <a:r>
                        <a:rPr lang="pt-PT" sz="900" b="1" baseline="0" dirty="0" err="1" smtClean="0">
                          <a:effectLst/>
                          <a:latin typeface="Calibri Light" panose="020F0302020204030204" pitchFamily="34" charset="0"/>
                          <a:ea typeface="Times New Roman" panose="02020603050405020304" pitchFamily="18" charset="0"/>
                          <a:cs typeface="Times New Roman" panose="02020603050405020304" pitchFamily="18" charset="0"/>
                        </a:rPr>
                        <a:t>of</a:t>
                      </a:r>
                      <a:r>
                        <a:rPr lang="pt-PT" sz="900" b="1" baseline="0" dirty="0" smtClean="0">
                          <a:effectLst/>
                          <a:latin typeface="Calibri Light" panose="020F0302020204030204" pitchFamily="34" charset="0"/>
                          <a:ea typeface="Times New Roman" panose="02020603050405020304" pitchFamily="18" charset="0"/>
                          <a:cs typeface="Times New Roman" panose="02020603050405020304" pitchFamily="18" charset="0"/>
                        </a:rPr>
                        <a:t> </a:t>
                      </a:r>
                      <a:r>
                        <a:rPr lang="pt-PT" sz="900" b="1" baseline="0" dirty="0" err="1" smtClean="0">
                          <a:effectLst/>
                          <a:latin typeface="Calibri Light" panose="020F0302020204030204" pitchFamily="34" charset="0"/>
                          <a:ea typeface="Times New Roman" panose="02020603050405020304" pitchFamily="18" charset="0"/>
                          <a:cs typeface="Times New Roman" panose="02020603050405020304" pitchFamily="18" charset="0"/>
                        </a:rPr>
                        <a:t>STRs</a:t>
                      </a:r>
                      <a:endParaRPr lang="pt-PT" sz="10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07103889"/>
                  </a:ext>
                </a:extLst>
              </a:tr>
              <a:tr h="0">
                <a:tc>
                  <a:txBody>
                    <a:bodyPr/>
                    <a:lstStyle/>
                    <a:p>
                      <a:pPr>
                        <a:lnSpc>
                          <a:spcPct val="115000"/>
                        </a:lnSpc>
                        <a:spcBef>
                          <a:spcPts val="500"/>
                        </a:spcBef>
                        <a:spcAft>
                          <a:spcPts val="0"/>
                        </a:spcAft>
                      </a:pPr>
                      <a:r>
                        <a:rPr lang="en-US" sz="900" noProof="0" dirty="0" smtClean="0">
                          <a:effectLst/>
                          <a:latin typeface="Calibri Light" panose="020F0302020204030204" pitchFamily="34" charset="0"/>
                          <a:ea typeface="Times New Roman" panose="02020603050405020304" pitchFamily="18" charset="0"/>
                          <a:cs typeface="Times New Roman" panose="02020603050405020304" pitchFamily="18" charset="0"/>
                        </a:rPr>
                        <a:t>Real Estate Activities</a:t>
                      </a:r>
                      <a:endParaRPr lang="en-US" sz="1000" noProof="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a:effectLst/>
                          <a:latin typeface="Calibri Light" panose="020F0302020204030204" pitchFamily="34" charset="0"/>
                          <a:ea typeface="Times New Roman" panose="02020603050405020304" pitchFamily="18" charset="0"/>
                          <a:cs typeface="Times New Roman" panose="02020603050405020304" pitchFamily="18" charset="0"/>
                        </a:rPr>
                        <a:t>30</a:t>
                      </a:r>
                      <a:endParaRPr lang="pt-PT"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743558040"/>
                  </a:ext>
                </a:extLst>
              </a:tr>
              <a:tr h="0">
                <a:tc>
                  <a:txBody>
                    <a:bodyPr/>
                    <a:lstStyle/>
                    <a:p>
                      <a:pPr>
                        <a:lnSpc>
                          <a:spcPct val="115000"/>
                        </a:lnSpc>
                        <a:spcBef>
                          <a:spcPts val="500"/>
                        </a:spcBef>
                        <a:spcAft>
                          <a:spcPts val="0"/>
                        </a:spcAft>
                      </a:pPr>
                      <a:r>
                        <a:rPr lang="en-US" sz="900" noProof="0" dirty="0" smtClean="0">
                          <a:effectLst/>
                          <a:latin typeface="Calibri Light" panose="020F0302020204030204" pitchFamily="34" charset="0"/>
                          <a:ea typeface="Times New Roman" panose="02020603050405020304" pitchFamily="18" charset="0"/>
                          <a:cs typeface="Times New Roman" panose="02020603050405020304" pitchFamily="18" charset="0"/>
                        </a:rPr>
                        <a:t>Single high value goods dealers</a:t>
                      </a: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a:effectLst/>
                          <a:latin typeface="Calibri Light" panose="020F0302020204030204" pitchFamily="34" charset="0"/>
                          <a:ea typeface="Times New Roman" panose="02020603050405020304" pitchFamily="18" charset="0"/>
                          <a:cs typeface="Times New Roman" panose="02020603050405020304" pitchFamily="18" charset="0"/>
                        </a:rPr>
                        <a:t>1</a:t>
                      </a:r>
                      <a:endParaRPr lang="pt-PT"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636821153"/>
                  </a:ext>
                </a:extLst>
              </a:tr>
              <a:tr h="0">
                <a:tc>
                  <a:txBody>
                    <a:bodyPr/>
                    <a:lstStyle/>
                    <a:p>
                      <a:pPr>
                        <a:lnSpc>
                          <a:spcPct val="115000"/>
                        </a:lnSpc>
                        <a:spcBef>
                          <a:spcPts val="500"/>
                        </a:spcBef>
                        <a:spcAft>
                          <a:spcPts val="0"/>
                        </a:spcAft>
                      </a:pPr>
                      <a:r>
                        <a:rPr lang="en-US" sz="900" noProof="0" dirty="0" smtClean="0">
                          <a:effectLst/>
                          <a:latin typeface="Calibri Light" panose="020F0302020204030204" pitchFamily="34" charset="0"/>
                          <a:ea typeface="Times New Roman" panose="02020603050405020304" pitchFamily="18" charset="0"/>
                          <a:cs typeface="Times New Roman" panose="02020603050405020304" pitchFamily="18" charset="0"/>
                        </a:rPr>
                        <a:t>High value goods dealers</a:t>
                      </a: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a:effectLst/>
                          <a:latin typeface="Calibri Light" panose="020F0302020204030204" pitchFamily="34" charset="0"/>
                          <a:ea typeface="Times New Roman" panose="02020603050405020304" pitchFamily="18" charset="0"/>
                          <a:cs typeface="Times New Roman" panose="02020603050405020304" pitchFamily="18" charset="0"/>
                        </a:rPr>
                        <a:t>1</a:t>
                      </a:r>
                      <a:endParaRPr lang="pt-PT"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832041975"/>
                  </a:ext>
                </a:extLst>
              </a:tr>
              <a:tr h="0">
                <a:tc>
                  <a:txBody>
                    <a:bodyPr/>
                    <a:lstStyle/>
                    <a:p>
                      <a:pPr>
                        <a:lnSpc>
                          <a:spcPct val="115000"/>
                        </a:lnSpc>
                        <a:spcBef>
                          <a:spcPts val="500"/>
                        </a:spcBef>
                        <a:spcAft>
                          <a:spcPts val="0"/>
                        </a:spcAft>
                      </a:pPr>
                      <a:r>
                        <a:rPr lang="en-US" sz="900" dirty="0" smtClean="0">
                          <a:effectLst/>
                          <a:latin typeface="Calibri Light" panose="020F0302020204030204" pitchFamily="34" charset="0"/>
                          <a:ea typeface="Times New Roman" panose="02020603050405020304" pitchFamily="18" charset="0"/>
                          <a:cs typeface="Times New Roman" panose="02020603050405020304" pitchFamily="18" charset="0"/>
                        </a:rPr>
                        <a:t>Entities with concessions to exploit games in Casinos and Bingo</a:t>
                      </a:r>
                      <a:endParaRPr lang="en-US" sz="9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a:effectLst/>
                          <a:latin typeface="Calibri Light" panose="020F0302020204030204" pitchFamily="34" charset="0"/>
                          <a:ea typeface="Times New Roman" panose="02020603050405020304" pitchFamily="18" charset="0"/>
                          <a:cs typeface="Times New Roman" panose="02020603050405020304" pitchFamily="18" charset="0"/>
                        </a:rPr>
                        <a:t>388</a:t>
                      </a:r>
                      <a:endParaRPr lang="pt-PT"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12325155"/>
                  </a:ext>
                </a:extLst>
              </a:tr>
              <a:tr h="0">
                <a:tc>
                  <a:txBody>
                    <a:bodyPr/>
                    <a:lstStyle/>
                    <a:p>
                      <a:pPr>
                        <a:lnSpc>
                          <a:spcPct val="115000"/>
                        </a:lnSpc>
                        <a:spcBef>
                          <a:spcPts val="500"/>
                        </a:spcBef>
                        <a:spcAft>
                          <a:spcPts val="0"/>
                        </a:spcAft>
                      </a:pPr>
                      <a:r>
                        <a:rPr lang="en-US" sz="900" noProof="0" dirty="0" smtClean="0">
                          <a:effectLst/>
                          <a:latin typeface="Calibri Light" panose="020F0302020204030204" pitchFamily="34" charset="0"/>
                          <a:ea typeface="Times New Roman" panose="02020603050405020304" pitchFamily="18" charset="0"/>
                          <a:cs typeface="Times New Roman" panose="02020603050405020304" pitchFamily="18" charset="0"/>
                        </a:rPr>
                        <a:t>Entities operating under the legal Regime</a:t>
                      </a:r>
                      <a:r>
                        <a:rPr lang="en-US" sz="900" baseline="0" noProof="0" dirty="0" smtClean="0">
                          <a:effectLst/>
                          <a:latin typeface="Calibri Light" panose="020F0302020204030204" pitchFamily="34" charset="0"/>
                          <a:ea typeface="Times New Roman" panose="02020603050405020304" pitchFamily="18" charset="0"/>
                          <a:cs typeface="Times New Roman" panose="02020603050405020304" pitchFamily="18" charset="0"/>
                        </a:rPr>
                        <a:t> of </a:t>
                      </a:r>
                      <a:r>
                        <a:rPr lang="en-US" sz="900" noProof="0" dirty="0" smtClean="0">
                          <a:effectLst/>
                          <a:latin typeface="Calibri Light" panose="020F0302020204030204" pitchFamily="34" charset="0"/>
                          <a:ea typeface="Times New Roman" panose="02020603050405020304" pitchFamily="18" charset="0"/>
                          <a:cs typeface="Times New Roman" panose="02020603050405020304" pitchFamily="18" charset="0"/>
                        </a:rPr>
                        <a:t>Online Games</a:t>
                      </a:r>
                      <a:r>
                        <a:rPr lang="en-US" sz="900" baseline="0" noProof="0" dirty="0" smtClean="0">
                          <a:effectLst/>
                          <a:latin typeface="Calibri Light" panose="020F0302020204030204" pitchFamily="34" charset="0"/>
                          <a:ea typeface="Times New Roman" panose="02020603050405020304" pitchFamily="18" charset="0"/>
                          <a:cs typeface="Times New Roman" panose="02020603050405020304" pitchFamily="18" charset="0"/>
                        </a:rPr>
                        <a:t> and</a:t>
                      </a:r>
                      <a:r>
                        <a:rPr lang="en-US" sz="900" noProof="0" dirty="0" smtClean="0">
                          <a:effectLst/>
                          <a:latin typeface="Calibri Light" panose="020F0302020204030204" pitchFamily="34" charset="0"/>
                          <a:ea typeface="Times New Roman" panose="02020603050405020304" pitchFamily="18" charset="0"/>
                          <a:cs typeface="Times New Roman" panose="02020603050405020304" pitchFamily="18" charset="0"/>
                        </a:rPr>
                        <a:t> Bets</a:t>
                      </a:r>
                      <a:endParaRPr lang="en-US" sz="1000" noProof="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a:effectLst/>
                          <a:latin typeface="Calibri Light" panose="020F0302020204030204" pitchFamily="34" charset="0"/>
                          <a:ea typeface="Times New Roman" panose="02020603050405020304" pitchFamily="18" charset="0"/>
                          <a:cs typeface="Times New Roman" panose="02020603050405020304" pitchFamily="18" charset="0"/>
                        </a:rPr>
                        <a:t>85</a:t>
                      </a:r>
                      <a:endParaRPr lang="pt-PT"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665222568"/>
                  </a:ext>
                </a:extLst>
              </a:tr>
              <a:tr h="0">
                <a:tc>
                  <a:txBody>
                    <a:bodyPr/>
                    <a:lstStyle/>
                    <a:p>
                      <a:pPr>
                        <a:lnSpc>
                          <a:spcPct val="115000"/>
                        </a:lnSpc>
                        <a:spcBef>
                          <a:spcPts val="500"/>
                        </a:spcBef>
                        <a:spcAft>
                          <a:spcPts val="0"/>
                        </a:spcAft>
                      </a:pPr>
                      <a:r>
                        <a:rPr lang="en-US" sz="900" dirty="0" smtClean="0">
                          <a:effectLst/>
                          <a:latin typeface="Calibri Light" panose="020F0302020204030204" pitchFamily="34" charset="0"/>
                          <a:ea typeface="Times New Roman" panose="02020603050405020304" pitchFamily="18" charset="0"/>
                          <a:cs typeface="Times New Roman" panose="02020603050405020304" pitchFamily="18" charset="0"/>
                        </a:rPr>
                        <a:t>Entities authorized for the carriage, safekeeping, handling and distribution</a:t>
                      </a:r>
                      <a:r>
                        <a:rPr lang="en-US" sz="900" baseline="0" dirty="0" smtClean="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900" dirty="0" smtClean="0">
                          <a:effectLst/>
                          <a:latin typeface="Calibri Light" panose="020F0302020204030204" pitchFamily="34" charset="0"/>
                          <a:ea typeface="Times New Roman" panose="02020603050405020304" pitchFamily="18" charset="0"/>
                          <a:cs typeface="Times New Roman" panose="02020603050405020304" pitchFamily="18" charset="0"/>
                        </a:rPr>
                        <a:t>of funds and valuables</a:t>
                      </a:r>
                      <a:endParaRPr lang="pt-PT" sz="10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a:effectLst/>
                          <a:latin typeface="Calibri Light" panose="020F0302020204030204" pitchFamily="34" charset="0"/>
                          <a:ea typeface="Times New Roman" panose="02020603050405020304" pitchFamily="18" charset="0"/>
                          <a:cs typeface="Times New Roman" panose="02020603050405020304" pitchFamily="18" charset="0"/>
                        </a:rPr>
                        <a:t>1</a:t>
                      </a:r>
                      <a:endParaRPr lang="pt-PT"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73193584"/>
                  </a:ext>
                </a:extLst>
              </a:tr>
              <a:tr h="0">
                <a:tc>
                  <a:txBody>
                    <a:bodyPr/>
                    <a:lstStyle/>
                    <a:p>
                      <a:pPr>
                        <a:lnSpc>
                          <a:spcPct val="115000"/>
                        </a:lnSpc>
                        <a:spcBef>
                          <a:spcPts val="500"/>
                        </a:spcBef>
                        <a:spcAft>
                          <a:spcPts val="0"/>
                        </a:spcAft>
                      </a:pPr>
                      <a:r>
                        <a:rPr lang="en-US" sz="900" dirty="0" smtClean="0">
                          <a:effectLst/>
                          <a:latin typeface="Calibri Light" panose="020F0302020204030204" pitchFamily="34" charset="0"/>
                          <a:ea typeface="Times New Roman" panose="02020603050405020304" pitchFamily="18" charset="0"/>
                          <a:cs typeface="Times New Roman" panose="02020603050405020304" pitchFamily="18" charset="0"/>
                        </a:rPr>
                        <a:t>Entities paying prizes from Bets and Lotteries</a:t>
                      </a:r>
                      <a:endParaRPr lang="en-US" sz="9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a:effectLst/>
                          <a:latin typeface="Calibri Light" panose="020F0302020204030204" pitchFamily="34" charset="0"/>
                          <a:ea typeface="Times New Roman" panose="02020603050405020304" pitchFamily="18" charset="0"/>
                          <a:cs typeface="Times New Roman" panose="02020603050405020304" pitchFamily="18" charset="0"/>
                        </a:rPr>
                        <a:t>71</a:t>
                      </a:r>
                      <a:endParaRPr lang="pt-PT"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4198813044"/>
                  </a:ext>
                </a:extLst>
              </a:tr>
              <a:tr h="0">
                <a:tc>
                  <a:txBody>
                    <a:bodyPr/>
                    <a:lstStyle/>
                    <a:p>
                      <a:pPr>
                        <a:lnSpc>
                          <a:spcPct val="115000"/>
                        </a:lnSpc>
                        <a:spcBef>
                          <a:spcPts val="500"/>
                        </a:spcBef>
                        <a:spcAft>
                          <a:spcPts val="0"/>
                        </a:spcAft>
                      </a:pPr>
                      <a:r>
                        <a:rPr lang="en-US" sz="900" noProof="0" dirty="0" smtClean="0">
                          <a:effectLst/>
                          <a:latin typeface="Calibri Light" panose="020F0302020204030204" pitchFamily="34" charset="0"/>
                          <a:ea typeface="Times New Roman" panose="02020603050405020304" pitchFamily="18" charset="0"/>
                          <a:cs typeface="Times New Roman" panose="02020603050405020304" pitchFamily="18" charset="0"/>
                        </a:rPr>
                        <a:t>Notaries</a:t>
                      </a:r>
                      <a:endParaRPr lang="en-US" sz="1000" noProof="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a:effectLst/>
                          <a:latin typeface="Calibri Light" panose="020F0302020204030204" pitchFamily="34" charset="0"/>
                          <a:ea typeface="Times New Roman" panose="02020603050405020304" pitchFamily="18" charset="0"/>
                          <a:cs typeface="Times New Roman" panose="02020603050405020304" pitchFamily="18" charset="0"/>
                        </a:rPr>
                        <a:t>473</a:t>
                      </a:r>
                      <a:endParaRPr lang="pt-PT"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4003762061"/>
                  </a:ext>
                </a:extLst>
              </a:tr>
              <a:tr h="0">
                <a:tc>
                  <a:txBody>
                    <a:bodyPr/>
                    <a:lstStyle/>
                    <a:p>
                      <a:pPr>
                        <a:lnSpc>
                          <a:spcPct val="115000"/>
                        </a:lnSpc>
                        <a:spcBef>
                          <a:spcPts val="500"/>
                        </a:spcBef>
                        <a:spcAft>
                          <a:spcPts val="0"/>
                        </a:spcAft>
                      </a:pPr>
                      <a:r>
                        <a:rPr lang="en-US" sz="900" dirty="0" smtClean="0">
                          <a:effectLst/>
                          <a:latin typeface="Calibri Light" panose="020F0302020204030204" pitchFamily="34" charset="0"/>
                          <a:ea typeface="Times New Roman" panose="02020603050405020304" pitchFamily="18" charset="0"/>
                          <a:cs typeface="Times New Roman" panose="02020603050405020304" pitchFamily="18" charset="0"/>
                        </a:rPr>
                        <a:t>Other support activities for businesses</a:t>
                      </a:r>
                      <a:endParaRPr lang="en-US" sz="9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a:effectLst/>
                          <a:latin typeface="Calibri Light" panose="020F0302020204030204" pitchFamily="34" charset="0"/>
                          <a:ea typeface="Times New Roman" panose="02020603050405020304" pitchFamily="18" charset="0"/>
                          <a:cs typeface="Times New Roman" panose="02020603050405020304" pitchFamily="18" charset="0"/>
                        </a:rPr>
                        <a:t>2</a:t>
                      </a:r>
                      <a:endParaRPr lang="pt-PT"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540551519"/>
                  </a:ext>
                </a:extLst>
              </a:tr>
              <a:tr h="0">
                <a:tc>
                  <a:txBody>
                    <a:bodyPr/>
                    <a:lstStyle/>
                    <a:p>
                      <a:pPr>
                        <a:lnSpc>
                          <a:spcPct val="115000"/>
                        </a:lnSpc>
                        <a:spcBef>
                          <a:spcPts val="500"/>
                        </a:spcBef>
                        <a:spcAft>
                          <a:spcPts val="0"/>
                        </a:spcAft>
                      </a:pPr>
                      <a:r>
                        <a:rPr lang="en-US" sz="900" dirty="0" smtClean="0">
                          <a:effectLst/>
                          <a:latin typeface="Calibri Light" panose="020F0302020204030204" pitchFamily="34" charset="0"/>
                          <a:ea typeface="Times New Roman" panose="02020603050405020304" pitchFamily="18" charset="0"/>
                          <a:cs typeface="Times New Roman" panose="02020603050405020304" pitchFamily="18" charset="0"/>
                        </a:rPr>
                        <a:t>Other consulting activities  for business and management</a:t>
                      </a: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a:effectLst/>
                          <a:latin typeface="Calibri Light" panose="020F0302020204030204" pitchFamily="34" charset="0"/>
                          <a:ea typeface="Times New Roman" panose="02020603050405020304" pitchFamily="18" charset="0"/>
                          <a:cs typeface="Times New Roman" panose="02020603050405020304" pitchFamily="18" charset="0"/>
                        </a:rPr>
                        <a:t>3</a:t>
                      </a:r>
                      <a:endParaRPr lang="pt-PT"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711160395"/>
                  </a:ext>
                </a:extLst>
              </a:tr>
              <a:tr h="0">
                <a:tc>
                  <a:txBody>
                    <a:bodyPr/>
                    <a:lstStyle/>
                    <a:p>
                      <a:pPr>
                        <a:lnSpc>
                          <a:spcPct val="115000"/>
                        </a:lnSpc>
                        <a:spcBef>
                          <a:spcPts val="500"/>
                        </a:spcBef>
                        <a:spcAft>
                          <a:spcPts val="0"/>
                        </a:spcAft>
                      </a:pPr>
                      <a:r>
                        <a:rPr lang="en-US" sz="900" noProof="0" dirty="0" smtClean="0">
                          <a:effectLst/>
                          <a:latin typeface="Calibri Light" panose="020F0302020204030204" pitchFamily="34" charset="0"/>
                          <a:ea typeface="Times New Roman" panose="02020603050405020304" pitchFamily="18" charset="0"/>
                          <a:cs typeface="Times New Roman" panose="02020603050405020304" pitchFamily="18" charset="0"/>
                        </a:rPr>
                        <a:t>Statutory auditors</a:t>
                      </a:r>
                      <a:endParaRPr lang="en-US" sz="1000" noProof="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a:effectLst/>
                          <a:latin typeface="Calibri Light" panose="020F0302020204030204" pitchFamily="34" charset="0"/>
                          <a:ea typeface="Times New Roman" panose="02020603050405020304" pitchFamily="18" charset="0"/>
                          <a:cs typeface="Times New Roman" panose="02020603050405020304" pitchFamily="18" charset="0"/>
                        </a:rPr>
                        <a:t>3</a:t>
                      </a:r>
                      <a:endParaRPr lang="pt-PT"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619112411"/>
                  </a:ext>
                </a:extLst>
              </a:tr>
              <a:tr h="0">
                <a:tc>
                  <a:txBody>
                    <a:bodyPr/>
                    <a:lstStyle/>
                    <a:p>
                      <a:pPr>
                        <a:lnSpc>
                          <a:spcPct val="115000"/>
                        </a:lnSpc>
                        <a:spcBef>
                          <a:spcPts val="500"/>
                        </a:spcBef>
                        <a:spcAft>
                          <a:spcPts val="0"/>
                        </a:spcAft>
                      </a:pPr>
                      <a:r>
                        <a:rPr lang="pt-PT" sz="900" b="1">
                          <a:effectLst/>
                          <a:latin typeface="Calibri Light" panose="020F0302020204030204" pitchFamily="34" charset="0"/>
                          <a:ea typeface="Times New Roman" panose="02020603050405020304" pitchFamily="18" charset="0"/>
                          <a:cs typeface="Times New Roman" panose="02020603050405020304" pitchFamily="18" charset="0"/>
                        </a:rPr>
                        <a:t>Total</a:t>
                      </a:r>
                      <a:endParaRPr lang="pt-PT"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dirty="0">
                          <a:effectLst/>
                          <a:latin typeface="Calibri Light" panose="020F0302020204030204" pitchFamily="34" charset="0"/>
                          <a:ea typeface="Times New Roman" panose="02020603050405020304" pitchFamily="18" charset="0"/>
                          <a:cs typeface="Times New Roman" panose="02020603050405020304" pitchFamily="18" charset="0"/>
                        </a:rPr>
                        <a:t>1058</a:t>
                      </a:r>
                      <a:endParaRPr lang="pt-PT" sz="10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867761923"/>
                  </a:ext>
                </a:extLst>
              </a:tr>
            </a:tbl>
          </a:graphicData>
        </a:graphic>
      </p:graphicFrame>
    </p:spTree>
    <p:extLst>
      <p:ext uri="{BB962C8B-B14F-4D97-AF65-F5344CB8AC3E}">
        <p14:creationId xmlns:p14="http://schemas.microsoft.com/office/powerpoint/2010/main" val="9864129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9144000" cy="899996"/>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359959" tIns="179980" rIns="359959" bIns="179980" rtlCol="0" anchor="ctr"/>
          <a:lstStyle/>
          <a:p>
            <a:r>
              <a:rPr lang="pt-PT" dirty="0"/>
              <a:t>SUSPICIOUS REPORTS RECEIVED – SECTORAL AUTHORITIES </a:t>
            </a:r>
            <a:r>
              <a:rPr lang="pt-PT" dirty="0" smtClean="0"/>
              <a:t>NON-FINANCIAL </a:t>
            </a:r>
            <a:r>
              <a:rPr lang="pt-PT" dirty="0"/>
              <a:t>SECTOR</a:t>
            </a:r>
          </a:p>
        </p:txBody>
      </p:sp>
      <p:sp>
        <p:nvSpPr>
          <p:cNvPr id="5" name="Slide Number Placeholder 1"/>
          <p:cNvSpPr>
            <a:spLocks noGrp="1"/>
          </p:cNvSpPr>
          <p:nvPr>
            <p:ph type="sldNum" sz="quarter" idx="12"/>
          </p:nvPr>
        </p:nvSpPr>
        <p:spPr>
          <a:xfrm>
            <a:off x="7858806" y="4767264"/>
            <a:ext cx="1285195" cy="273844"/>
          </a:xfrm>
        </p:spPr>
        <p:txBody>
          <a:bodyPr lIns="359959" tIns="89990" rIns="359959" bIns="89990"/>
          <a:lstStyle/>
          <a:p>
            <a:fld id="{6B9A430A-1239-824B-971C-3B3143C875C6}" type="slidenum">
              <a:rPr lang="en-US" sz="1000">
                <a:solidFill>
                  <a:srgbClr val="254061"/>
                </a:solidFill>
              </a:rPr>
              <a:pPr/>
              <a:t>15</a:t>
            </a:fld>
            <a:endParaRPr lang="en-US" sz="1000" dirty="0">
              <a:solidFill>
                <a:srgbClr val="254061"/>
              </a:solidFill>
            </a:endParaRPr>
          </a:p>
        </p:txBody>
      </p:sp>
      <p:sp>
        <p:nvSpPr>
          <p:cNvPr id="8" name="TextBox 7"/>
          <p:cNvSpPr txBox="1"/>
          <p:nvPr/>
        </p:nvSpPr>
        <p:spPr>
          <a:xfrm>
            <a:off x="0" y="1210849"/>
            <a:ext cx="2940436" cy="3240000"/>
          </a:xfrm>
          <a:prstGeom prst="rect">
            <a:avLst/>
          </a:prstGeom>
          <a:solidFill>
            <a:schemeClr val="accent1">
              <a:lumMod val="50000"/>
            </a:schemeClr>
          </a:solidFill>
        </p:spPr>
        <p:txBody>
          <a:bodyPr wrap="square" lIns="359959" tIns="89990" rIns="359959" bIns="89990" rtlCol="0" anchor="ctr">
            <a:noAutofit/>
          </a:bodyPr>
          <a:lstStyle/>
          <a:p>
            <a:pPr algn="r">
              <a:lnSpc>
                <a:spcPct val="150000"/>
              </a:lnSpc>
            </a:pPr>
            <a:r>
              <a:rPr lang="pt-PT" altLang="pt-PT" sz="1000" b="1" dirty="0">
                <a:solidFill>
                  <a:schemeClr val="bg1"/>
                </a:solidFill>
                <a:latin typeface="Calibri" panose="020F0502020204030204" pitchFamily="34" charset="0"/>
              </a:rPr>
              <a:t>AS TO THE SECTORAL ENTITIES OF THE </a:t>
            </a:r>
            <a:r>
              <a:rPr lang="pt-PT" altLang="pt-PT" sz="1000" b="1" dirty="0" smtClean="0">
                <a:solidFill>
                  <a:schemeClr val="bg1"/>
                </a:solidFill>
                <a:latin typeface="Calibri" panose="020F0502020204030204" pitchFamily="34" charset="0"/>
              </a:rPr>
              <a:t>NON-FINANCIAL </a:t>
            </a:r>
            <a:r>
              <a:rPr lang="pt-PT" altLang="pt-PT" sz="1000" b="1" dirty="0">
                <a:solidFill>
                  <a:schemeClr val="bg1"/>
                </a:solidFill>
                <a:latin typeface="Calibri" panose="020F0502020204030204" pitchFamily="34" charset="0"/>
              </a:rPr>
              <a:t>SECTOR, THERE WAS AN INCREASE </a:t>
            </a:r>
            <a:r>
              <a:rPr lang="pt-PT" altLang="pt-PT" sz="1000" b="1" dirty="0" smtClean="0">
                <a:solidFill>
                  <a:schemeClr val="bg1"/>
                </a:solidFill>
                <a:latin typeface="Calibri" panose="020F0502020204030204" pitchFamily="34" charset="0"/>
              </a:rPr>
              <a:t>OF 140,5% </a:t>
            </a:r>
            <a:r>
              <a:rPr lang="pt-PT" altLang="pt-PT" sz="1000" b="1" dirty="0">
                <a:solidFill>
                  <a:schemeClr val="bg1"/>
                </a:solidFill>
                <a:latin typeface="Calibri" panose="020F0502020204030204" pitchFamily="34" charset="0"/>
              </a:rPr>
              <a:t>IN THE NUMBER OF SUSPICIOUS REPORTS RECEIVED, COMPARED TO 20</a:t>
            </a:r>
            <a:r>
              <a:rPr lang="pt-PT" sz="1000" b="1" dirty="0">
                <a:solidFill>
                  <a:srgbClr val="FFFFFF"/>
                </a:solidFill>
              </a:rPr>
              <a:t>21.</a:t>
            </a:r>
          </a:p>
        </p:txBody>
      </p:sp>
      <p:sp>
        <p:nvSpPr>
          <p:cNvPr id="6" name="TextBox 5"/>
          <p:cNvSpPr txBox="1"/>
          <p:nvPr/>
        </p:nvSpPr>
        <p:spPr>
          <a:xfrm>
            <a:off x="2826924" y="1420666"/>
            <a:ext cx="6192000" cy="1028123"/>
          </a:xfrm>
          <a:prstGeom prst="rect">
            <a:avLst/>
          </a:prstGeom>
          <a:noFill/>
        </p:spPr>
        <p:txBody>
          <a:bodyPr wrap="square" lIns="359959" tIns="89990" rIns="359959" bIns="89990" rtlCol="0">
            <a:spAutoFit/>
          </a:bodyPr>
          <a:lstStyle/>
          <a:p>
            <a:pPr algn="just"/>
            <a:r>
              <a:rPr lang="en-US" sz="1100" dirty="0" smtClean="0">
                <a:solidFill>
                  <a:srgbClr val="254061"/>
                </a:solidFill>
              </a:rPr>
              <a:t>The Sectoral Authorities of the Non-financial Sector are provided for under article 7, paragraph 6, and article 89 of Law 83/2017, of </a:t>
            </a:r>
            <a:r>
              <a:rPr lang="en-US" sz="1100" dirty="0" smtClean="0">
                <a:solidFill>
                  <a:srgbClr val="254061"/>
                </a:solidFill>
              </a:rPr>
              <a:t>August 18th.</a:t>
            </a:r>
            <a:endParaRPr lang="en-US" sz="1100" dirty="0" smtClean="0">
              <a:solidFill>
                <a:srgbClr val="254061"/>
              </a:solidFill>
            </a:endParaRPr>
          </a:p>
          <a:p>
            <a:pPr algn="just"/>
            <a:r>
              <a:rPr lang="en-US" sz="1100" dirty="0" smtClean="0">
                <a:solidFill>
                  <a:srgbClr val="254061"/>
                </a:solidFill>
              </a:rPr>
              <a:t>The ASAE (Economic and Food Safety Authority) </a:t>
            </a:r>
            <a:r>
              <a:rPr lang="en-US" sz="1100" dirty="0">
                <a:solidFill>
                  <a:srgbClr val="254061"/>
                </a:solidFill>
              </a:rPr>
              <a:t>had </a:t>
            </a:r>
            <a:r>
              <a:rPr lang="en-US" sz="1100" dirty="0" smtClean="0">
                <a:solidFill>
                  <a:srgbClr val="254061"/>
                </a:solidFill>
              </a:rPr>
              <a:t>an </a:t>
            </a:r>
            <a:r>
              <a:rPr lang="en-US" sz="1100" dirty="0" smtClean="0">
                <a:solidFill>
                  <a:srgbClr val="254061"/>
                </a:solidFill>
              </a:rPr>
              <a:t>increase of 215%, whereas the Bar Association, with 4 STRs more than in 2021, represents an increase of 400%.</a:t>
            </a:r>
          </a:p>
          <a:p>
            <a:pPr algn="just"/>
            <a:endParaRPr lang="pt-PT" sz="1100" dirty="0" smtClean="0">
              <a:solidFill>
                <a:srgbClr val="254061"/>
              </a:solidFill>
            </a:endParaRPr>
          </a:p>
        </p:txBody>
      </p:sp>
      <p:graphicFrame>
        <p:nvGraphicFramePr>
          <p:cNvPr id="2" name="Tabela 1"/>
          <p:cNvGraphicFramePr>
            <a:graphicFrameLocks noGrp="1"/>
          </p:cNvGraphicFramePr>
          <p:nvPr>
            <p:extLst>
              <p:ext uri="{D42A27DB-BD31-4B8C-83A1-F6EECF244321}">
                <p14:modId xmlns:p14="http://schemas.microsoft.com/office/powerpoint/2010/main" val="2038740963"/>
              </p:ext>
            </p:extLst>
          </p:nvPr>
        </p:nvGraphicFramePr>
        <p:xfrm>
          <a:off x="3606608" y="2744400"/>
          <a:ext cx="4859655" cy="788670"/>
        </p:xfrm>
        <a:graphic>
          <a:graphicData uri="http://schemas.openxmlformats.org/drawingml/2006/table">
            <a:tbl>
              <a:tblPr firstRow="1" firstCol="1" bandRow="1"/>
              <a:tblGrid>
                <a:gridCol w="4319905">
                  <a:extLst>
                    <a:ext uri="{9D8B030D-6E8A-4147-A177-3AD203B41FA5}">
                      <a16:colId xmlns:a16="http://schemas.microsoft.com/office/drawing/2014/main" val="2231989775"/>
                    </a:ext>
                  </a:extLst>
                </a:gridCol>
                <a:gridCol w="539750">
                  <a:extLst>
                    <a:ext uri="{9D8B030D-6E8A-4147-A177-3AD203B41FA5}">
                      <a16:colId xmlns:a16="http://schemas.microsoft.com/office/drawing/2014/main" val="1920298018"/>
                    </a:ext>
                  </a:extLst>
                </a:gridCol>
              </a:tblGrid>
              <a:tr h="0">
                <a:tc>
                  <a:txBody>
                    <a:bodyPr/>
                    <a:lstStyle/>
                    <a:p>
                      <a:pPr>
                        <a:lnSpc>
                          <a:spcPct val="115000"/>
                        </a:lnSpc>
                        <a:spcBef>
                          <a:spcPts val="500"/>
                        </a:spcBef>
                        <a:spcAft>
                          <a:spcPts val="0"/>
                        </a:spcAft>
                      </a:pPr>
                      <a:r>
                        <a:rPr lang="en-US" sz="900" b="1" noProof="0" dirty="0" smtClean="0">
                          <a:effectLst/>
                          <a:latin typeface="Calibri Light" panose="020F0302020204030204" pitchFamily="34" charset="0"/>
                          <a:ea typeface="Times New Roman" panose="02020603050405020304" pitchFamily="18" charset="0"/>
                          <a:cs typeface="Times New Roman" panose="02020603050405020304" pitchFamily="18" charset="0"/>
                        </a:rPr>
                        <a:t>Supervision</a:t>
                      </a:r>
                      <a:r>
                        <a:rPr lang="en-US" sz="900" b="1" baseline="0" noProof="0" dirty="0" smtClean="0">
                          <a:effectLst/>
                          <a:latin typeface="Calibri Light" panose="020F0302020204030204" pitchFamily="34" charset="0"/>
                          <a:ea typeface="Times New Roman" panose="02020603050405020304" pitchFamily="18" charset="0"/>
                          <a:cs typeface="Times New Roman" panose="02020603050405020304" pitchFamily="18" charset="0"/>
                        </a:rPr>
                        <a:t> Authority</a:t>
                      </a:r>
                      <a:endParaRPr lang="en-US" sz="1000" noProof="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b="1" dirty="0" smtClean="0">
                          <a:effectLst/>
                          <a:latin typeface="Calibri Light" panose="020F0302020204030204" pitchFamily="34" charset="0"/>
                          <a:ea typeface="Times New Roman" panose="02020603050405020304" pitchFamily="18" charset="0"/>
                          <a:cs typeface="Times New Roman" panose="02020603050405020304" pitchFamily="18" charset="0"/>
                        </a:rPr>
                        <a:t>Nº </a:t>
                      </a:r>
                      <a:r>
                        <a:rPr lang="pt-PT" sz="900" b="1" dirty="0" err="1" smtClean="0">
                          <a:effectLst/>
                          <a:latin typeface="Calibri Light" panose="020F0302020204030204" pitchFamily="34" charset="0"/>
                          <a:ea typeface="Times New Roman" panose="02020603050405020304" pitchFamily="18" charset="0"/>
                          <a:cs typeface="Times New Roman" panose="02020603050405020304" pitchFamily="18" charset="0"/>
                        </a:rPr>
                        <a:t>STRs</a:t>
                      </a:r>
                      <a:endParaRPr lang="pt-PT" sz="10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559639855"/>
                  </a:ext>
                </a:extLst>
              </a:tr>
              <a:tr h="0">
                <a:tc>
                  <a:txBody>
                    <a:bodyPr/>
                    <a:lstStyle/>
                    <a:p>
                      <a:pPr>
                        <a:lnSpc>
                          <a:spcPct val="115000"/>
                        </a:lnSpc>
                        <a:spcBef>
                          <a:spcPts val="500"/>
                        </a:spcBef>
                        <a:spcAft>
                          <a:spcPts val="0"/>
                        </a:spcAft>
                      </a:pPr>
                      <a:r>
                        <a:rPr lang="en-US" sz="900" dirty="0" smtClean="0">
                          <a:effectLst/>
                          <a:latin typeface="Calibri Light" panose="020F0302020204030204" pitchFamily="34" charset="0"/>
                          <a:ea typeface="Times New Roman" panose="02020603050405020304" pitchFamily="18" charset="0"/>
                          <a:cs typeface="Times New Roman" panose="02020603050405020304" pitchFamily="18" charset="0"/>
                        </a:rPr>
                        <a:t>Economic and Food Safety Authority</a:t>
                      </a:r>
                      <a:endParaRPr lang="pt-PT" sz="10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a:effectLst/>
                          <a:latin typeface="Calibri Light" panose="020F0302020204030204" pitchFamily="34" charset="0"/>
                          <a:ea typeface="Times New Roman" panose="02020603050405020304" pitchFamily="18" charset="0"/>
                          <a:cs typeface="Times New Roman" panose="02020603050405020304" pitchFamily="18" charset="0"/>
                        </a:rPr>
                        <a:t>63</a:t>
                      </a:r>
                      <a:endParaRPr lang="pt-PT"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631500451"/>
                  </a:ext>
                </a:extLst>
              </a:tr>
              <a:tr h="0">
                <a:tc>
                  <a:txBody>
                    <a:bodyPr/>
                    <a:lstStyle/>
                    <a:p>
                      <a:pPr>
                        <a:lnSpc>
                          <a:spcPct val="115000"/>
                        </a:lnSpc>
                        <a:spcBef>
                          <a:spcPts val="500"/>
                        </a:spcBef>
                        <a:spcAft>
                          <a:spcPts val="0"/>
                        </a:spcAft>
                      </a:pPr>
                      <a:r>
                        <a:rPr lang="en-US" sz="900" noProof="0" dirty="0" smtClean="0">
                          <a:effectLst/>
                          <a:latin typeface="Calibri Light" panose="020F0302020204030204" pitchFamily="34" charset="0"/>
                          <a:ea typeface="Times New Roman" panose="02020603050405020304" pitchFamily="18" charset="0"/>
                          <a:cs typeface="Times New Roman" panose="02020603050405020304" pitchFamily="18" charset="0"/>
                        </a:rPr>
                        <a:t>General Inspectorate of the Ministry</a:t>
                      </a:r>
                      <a:r>
                        <a:rPr lang="en-US" sz="900" baseline="0" noProof="0" dirty="0" smtClean="0">
                          <a:effectLst/>
                          <a:latin typeface="Calibri Light" panose="020F0302020204030204" pitchFamily="34" charset="0"/>
                          <a:ea typeface="Times New Roman" panose="02020603050405020304" pitchFamily="18" charset="0"/>
                          <a:cs typeface="Times New Roman" panose="02020603050405020304" pitchFamily="18" charset="0"/>
                        </a:rPr>
                        <a:t> of </a:t>
                      </a:r>
                      <a:r>
                        <a:rPr lang="en-US" sz="900" baseline="0" noProof="0" dirty="0" err="1" smtClean="0">
                          <a:effectLst/>
                          <a:latin typeface="Calibri Light" panose="020F0302020204030204" pitchFamily="34" charset="0"/>
                          <a:ea typeface="Times New Roman" panose="02020603050405020304" pitchFamily="18" charset="0"/>
                          <a:cs typeface="Times New Roman" panose="02020603050405020304" pitchFamily="18" charset="0"/>
                        </a:rPr>
                        <a:t>Labour</a:t>
                      </a:r>
                      <a:r>
                        <a:rPr lang="en-US" sz="900" baseline="0" noProof="0" dirty="0" smtClean="0">
                          <a:effectLst/>
                          <a:latin typeface="Calibri Light" panose="020F0302020204030204" pitchFamily="34" charset="0"/>
                          <a:ea typeface="Times New Roman" panose="02020603050405020304" pitchFamily="18" charset="0"/>
                          <a:cs typeface="Times New Roman" panose="02020603050405020304" pitchFamily="18" charset="0"/>
                        </a:rPr>
                        <a:t>, Solidarity and Social Security</a:t>
                      </a:r>
                      <a:endParaRPr lang="en-US" sz="1000" noProof="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a:effectLst/>
                          <a:latin typeface="Calibri Light" panose="020F0302020204030204" pitchFamily="34" charset="0"/>
                          <a:ea typeface="Times New Roman" panose="02020603050405020304" pitchFamily="18" charset="0"/>
                          <a:cs typeface="Times New Roman" panose="02020603050405020304" pitchFamily="18" charset="0"/>
                        </a:rPr>
                        <a:t>1</a:t>
                      </a:r>
                      <a:endParaRPr lang="pt-PT"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269492312"/>
                  </a:ext>
                </a:extLst>
              </a:tr>
              <a:tr h="0">
                <a:tc>
                  <a:txBody>
                    <a:bodyPr/>
                    <a:lstStyle/>
                    <a:p>
                      <a:pPr>
                        <a:lnSpc>
                          <a:spcPct val="115000"/>
                        </a:lnSpc>
                        <a:spcBef>
                          <a:spcPts val="500"/>
                        </a:spcBef>
                        <a:spcAft>
                          <a:spcPts val="0"/>
                        </a:spcAft>
                      </a:pPr>
                      <a:r>
                        <a:rPr lang="en-US" sz="900" noProof="0" dirty="0" smtClean="0">
                          <a:effectLst/>
                          <a:latin typeface="Calibri Light" panose="020F0302020204030204" pitchFamily="34" charset="0"/>
                          <a:ea typeface="Times New Roman" panose="02020603050405020304" pitchFamily="18" charset="0"/>
                          <a:cs typeface="Times New Roman" panose="02020603050405020304" pitchFamily="18" charset="0"/>
                        </a:rPr>
                        <a:t>Bar Association</a:t>
                      </a:r>
                      <a:endParaRPr lang="en-US" sz="1000" noProof="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a:effectLst/>
                          <a:latin typeface="Calibri Light" panose="020F0302020204030204" pitchFamily="34" charset="0"/>
                          <a:ea typeface="Times New Roman" panose="02020603050405020304" pitchFamily="18" charset="0"/>
                          <a:cs typeface="Times New Roman" panose="02020603050405020304" pitchFamily="18" charset="0"/>
                        </a:rPr>
                        <a:t>5</a:t>
                      </a:r>
                      <a:endParaRPr lang="pt-PT"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514759145"/>
                  </a:ext>
                </a:extLst>
              </a:tr>
              <a:tr h="0">
                <a:tc>
                  <a:txBody>
                    <a:bodyPr/>
                    <a:lstStyle/>
                    <a:p>
                      <a:pPr>
                        <a:lnSpc>
                          <a:spcPct val="115000"/>
                        </a:lnSpc>
                        <a:spcBef>
                          <a:spcPts val="500"/>
                        </a:spcBef>
                        <a:spcAft>
                          <a:spcPts val="0"/>
                        </a:spcAft>
                      </a:pPr>
                      <a:r>
                        <a:rPr lang="pt-PT" sz="900" b="1" dirty="0">
                          <a:effectLst/>
                          <a:latin typeface="Calibri Light" panose="020F0302020204030204" pitchFamily="34" charset="0"/>
                          <a:ea typeface="Times New Roman" panose="02020603050405020304" pitchFamily="18" charset="0"/>
                          <a:cs typeface="Times New Roman" panose="02020603050405020304" pitchFamily="18" charset="0"/>
                        </a:rPr>
                        <a:t>Total</a:t>
                      </a:r>
                      <a:endParaRPr lang="pt-PT" sz="10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dirty="0">
                          <a:effectLst/>
                          <a:latin typeface="Calibri Light" panose="020F0302020204030204" pitchFamily="34" charset="0"/>
                          <a:ea typeface="Times New Roman" panose="02020603050405020304" pitchFamily="18" charset="0"/>
                          <a:cs typeface="Times New Roman" panose="02020603050405020304" pitchFamily="18" charset="0"/>
                        </a:rPr>
                        <a:t>69</a:t>
                      </a:r>
                      <a:endParaRPr lang="pt-PT" sz="10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651069955"/>
                  </a:ext>
                </a:extLst>
              </a:tr>
            </a:tbl>
          </a:graphicData>
        </a:graphic>
      </p:graphicFrame>
    </p:spTree>
    <p:extLst>
      <p:ext uri="{BB962C8B-B14F-4D97-AF65-F5344CB8AC3E}">
        <p14:creationId xmlns:p14="http://schemas.microsoft.com/office/powerpoint/2010/main" val="20078130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9144000" cy="899996"/>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359959" tIns="179980" rIns="359959" bIns="179980" rtlCol="0" anchor="ctr"/>
          <a:lstStyle/>
          <a:p>
            <a:r>
              <a:rPr lang="pt-PT" dirty="0"/>
              <a:t>SUSPICIOUS REPORTS </a:t>
            </a:r>
            <a:r>
              <a:rPr lang="pt-PT" dirty="0" smtClean="0"/>
              <a:t>RECEIVED – AUXILIARY ENTITIES</a:t>
            </a:r>
            <a:endParaRPr lang="pt-PT" dirty="0"/>
          </a:p>
        </p:txBody>
      </p:sp>
      <p:sp>
        <p:nvSpPr>
          <p:cNvPr id="5" name="Slide Number Placeholder 1"/>
          <p:cNvSpPr>
            <a:spLocks noGrp="1"/>
          </p:cNvSpPr>
          <p:nvPr>
            <p:ph type="sldNum" sz="quarter" idx="12"/>
          </p:nvPr>
        </p:nvSpPr>
        <p:spPr>
          <a:xfrm>
            <a:off x="7858806" y="4767264"/>
            <a:ext cx="1285195" cy="273844"/>
          </a:xfrm>
        </p:spPr>
        <p:txBody>
          <a:bodyPr lIns="359959" tIns="89990" rIns="359959" bIns="89990"/>
          <a:lstStyle/>
          <a:p>
            <a:fld id="{6B9A430A-1239-824B-971C-3B3143C875C6}" type="slidenum">
              <a:rPr lang="en-US" sz="1000">
                <a:solidFill>
                  <a:srgbClr val="254061"/>
                </a:solidFill>
              </a:rPr>
              <a:pPr/>
              <a:t>16</a:t>
            </a:fld>
            <a:endParaRPr lang="en-US" sz="1000" dirty="0">
              <a:solidFill>
                <a:srgbClr val="254061"/>
              </a:solidFill>
            </a:endParaRPr>
          </a:p>
        </p:txBody>
      </p:sp>
      <p:sp>
        <p:nvSpPr>
          <p:cNvPr id="18" name="TextBox 17"/>
          <p:cNvSpPr txBox="1"/>
          <p:nvPr/>
        </p:nvSpPr>
        <p:spPr>
          <a:xfrm>
            <a:off x="0" y="1210849"/>
            <a:ext cx="2940436" cy="3240000"/>
          </a:xfrm>
          <a:prstGeom prst="rect">
            <a:avLst/>
          </a:prstGeom>
          <a:solidFill>
            <a:schemeClr val="accent1">
              <a:lumMod val="50000"/>
            </a:schemeClr>
          </a:solidFill>
        </p:spPr>
        <p:txBody>
          <a:bodyPr wrap="square" lIns="359959" tIns="89990" rIns="359959" bIns="89990" rtlCol="0" anchor="ctr">
            <a:noAutofit/>
          </a:bodyPr>
          <a:lstStyle/>
          <a:p>
            <a:pPr algn="r">
              <a:lnSpc>
                <a:spcPct val="150000"/>
              </a:lnSpc>
            </a:pPr>
            <a:r>
              <a:rPr lang="pt-PT" sz="1000" b="1" dirty="0" smtClean="0">
                <a:solidFill>
                  <a:srgbClr val="FFFFFF"/>
                </a:solidFill>
              </a:rPr>
              <a:t>AS TO THE AUXILIARY ENTITIES, THERE WAS A REDUCTION OF 30,1% COMPARED TO 2021, WITH 205 </a:t>
            </a:r>
            <a:r>
              <a:rPr lang="pt-PT" sz="1000" b="1" dirty="0" err="1" smtClean="0">
                <a:solidFill>
                  <a:srgbClr val="FFFFFF"/>
                </a:solidFill>
              </a:rPr>
              <a:t>STRs</a:t>
            </a:r>
            <a:r>
              <a:rPr lang="pt-PT" sz="1000" b="1" dirty="0" smtClean="0">
                <a:solidFill>
                  <a:srgbClr val="FFFFFF"/>
                </a:solidFill>
              </a:rPr>
              <a:t> LESS.</a:t>
            </a:r>
            <a:endParaRPr lang="pt-PT" sz="1000" b="1" dirty="0">
              <a:solidFill>
                <a:srgbClr val="FFFFFF"/>
              </a:solidFill>
            </a:endParaRPr>
          </a:p>
          <a:p>
            <a:pPr algn="r">
              <a:lnSpc>
                <a:spcPct val="150000"/>
              </a:lnSpc>
            </a:pPr>
            <a:r>
              <a:rPr lang="pt-PT" sz="1000" b="1" dirty="0">
                <a:solidFill>
                  <a:schemeClr val="bg1"/>
                </a:solidFill>
              </a:rPr>
              <a:t> </a:t>
            </a:r>
            <a:endParaRPr lang="pt-PT" sz="1000" b="1" dirty="0">
              <a:solidFill>
                <a:srgbClr val="FFFFFF"/>
              </a:solidFill>
            </a:endParaRPr>
          </a:p>
        </p:txBody>
      </p:sp>
      <p:graphicFrame>
        <p:nvGraphicFramePr>
          <p:cNvPr id="6" name="Tabela 5"/>
          <p:cNvGraphicFramePr>
            <a:graphicFrameLocks noGrp="1"/>
          </p:cNvGraphicFramePr>
          <p:nvPr>
            <p:extLst>
              <p:ext uri="{D42A27DB-BD31-4B8C-83A1-F6EECF244321}">
                <p14:modId xmlns:p14="http://schemas.microsoft.com/office/powerpoint/2010/main" val="3195206755"/>
              </p:ext>
            </p:extLst>
          </p:nvPr>
        </p:nvGraphicFramePr>
        <p:xfrm>
          <a:off x="3606606" y="2088606"/>
          <a:ext cx="4859655" cy="630936"/>
        </p:xfrm>
        <a:graphic>
          <a:graphicData uri="http://schemas.openxmlformats.org/drawingml/2006/table">
            <a:tbl>
              <a:tblPr firstRow="1" firstCol="1" bandRow="1"/>
              <a:tblGrid>
                <a:gridCol w="4319905">
                  <a:extLst>
                    <a:ext uri="{9D8B030D-6E8A-4147-A177-3AD203B41FA5}">
                      <a16:colId xmlns:a16="http://schemas.microsoft.com/office/drawing/2014/main" val="322636873"/>
                    </a:ext>
                  </a:extLst>
                </a:gridCol>
                <a:gridCol w="539750">
                  <a:extLst>
                    <a:ext uri="{9D8B030D-6E8A-4147-A177-3AD203B41FA5}">
                      <a16:colId xmlns:a16="http://schemas.microsoft.com/office/drawing/2014/main" val="2342239723"/>
                    </a:ext>
                  </a:extLst>
                </a:gridCol>
              </a:tblGrid>
              <a:tr h="0">
                <a:tc>
                  <a:txBody>
                    <a:bodyPr/>
                    <a:lstStyle/>
                    <a:p>
                      <a:pPr>
                        <a:lnSpc>
                          <a:spcPct val="115000"/>
                        </a:lnSpc>
                        <a:spcBef>
                          <a:spcPts val="500"/>
                        </a:spcBef>
                        <a:spcAft>
                          <a:spcPts val="0"/>
                        </a:spcAft>
                      </a:pPr>
                      <a:r>
                        <a:rPr lang="en-US" sz="900" b="1" noProof="0" dirty="0" smtClean="0">
                          <a:effectLst/>
                          <a:latin typeface="Calibri Light" panose="020F0302020204030204" pitchFamily="34" charset="0"/>
                          <a:ea typeface="Times New Roman" panose="02020603050405020304" pitchFamily="18" charset="0"/>
                          <a:cs typeface="Times New Roman" panose="02020603050405020304" pitchFamily="18" charset="0"/>
                        </a:rPr>
                        <a:t>Auxiliary Entity</a:t>
                      </a:r>
                      <a:endParaRPr lang="en-US" sz="1000" noProof="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b="1" dirty="0" smtClean="0">
                          <a:effectLst/>
                          <a:latin typeface="Calibri Light" panose="020F0302020204030204" pitchFamily="34" charset="0"/>
                          <a:ea typeface="Times New Roman" panose="02020603050405020304" pitchFamily="18" charset="0"/>
                          <a:cs typeface="Times New Roman" panose="02020603050405020304" pitchFamily="18" charset="0"/>
                        </a:rPr>
                        <a:t>Nº </a:t>
                      </a:r>
                      <a:r>
                        <a:rPr lang="pt-PT" sz="900" b="1" dirty="0" err="1" smtClean="0">
                          <a:effectLst/>
                          <a:latin typeface="Calibri Light" panose="020F0302020204030204" pitchFamily="34" charset="0"/>
                          <a:ea typeface="Times New Roman" panose="02020603050405020304" pitchFamily="18" charset="0"/>
                          <a:cs typeface="Times New Roman" panose="02020603050405020304" pitchFamily="18" charset="0"/>
                        </a:rPr>
                        <a:t>STRs</a:t>
                      </a:r>
                      <a:endParaRPr lang="pt-PT" sz="10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073620986"/>
                  </a:ext>
                </a:extLst>
              </a:tr>
              <a:tr h="0">
                <a:tc>
                  <a:txBody>
                    <a:bodyPr/>
                    <a:lstStyle/>
                    <a:p>
                      <a:pPr>
                        <a:lnSpc>
                          <a:spcPct val="115000"/>
                        </a:lnSpc>
                        <a:spcBef>
                          <a:spcPts val="500"/>
                        </a:spcBef>
                        <a:spcAft>
                          <a:spcPts val="0"/>
                        </a:spcAft>
                      </a:pPr>
                      <a:r>
                        <a:rPr lang="en-US" sz="900" noProof="0" dirty="0" smtClean="0">
                          <a:effectLst/>
                          <a:latin typeface="Calibri Light" panose="020F0302020204030204" pitchFamily="34" charset="0"/>
                          <a:ea typeface="Times New Roman" panose="02020603050405020304" pitchFamily="18" charset="0"/>
                          <a:cs typeface="Times New Roman" panose="02020603050405020304" pitchFamily="18" charset="0"/>
                        </a:rPr>
                        <a:t>Registrars</a:t>
                      </a:r>
                      <a:endParaRPr lang="en-US" sz="1000" noProof="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a:effectLst/>
                          <a:latin typeface="Calibri Light" panose="020F0302020204030204" pitchFamily="34" charset="0"/>
                          <a:ea typeface="Times New Roman" panose="02020603050405020304" pitchFamily="18" charset="0"/>
                          <a:cs typeface="Times New Roman" panose="02020603050405020304" pitchFamily="18" charset="0"/>
                        </a:rPr>
                        <a:t>472</a:t>
                      </a:r>
                      <a:endParaRPr lang="pt-PT"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140845232"/>
                  </a:ext>
                </a:extLst>
              </a:tr>
              <a:tr h="0">
                <a:tc>
                  <a:txBody>
                    <a:bodyPr/>
                    <a:lstStyle/>
                    <a:p>
                      <a:pPr>
                        <a:lnSpc>
                          <a:spcPct val="115000"/>
                        </a:lnSpc>
                        <a:spcBef>
                          <a:spcPts val="500"/>
                        </a:spcBef>
                        <a:spcAft>
                          <a:spcPts val="0"/>
                        </a:spcAft>
                      </a:pPr>
                      <a:r>
                        <a:rPr lang="en-US" sz="900" noProof="0" dirty="0" smtClean="0">
                          <a:effectLst/>
                          <a:latin typeface="Calibri Light" panose="020F0302020204030204" pitchFamily="34" charset="0"/>
                          <a:ea typeface="Times New Roman" panose="02020603050405020304" pitchFamily="18" charset="0"/>
                          <a:cs typeface="Times New Roman" panose="02020603050405020304" pitchFamily="18" charset="0"/>
                        </a:rPr>
                        <a:t>National Registry of Legal Persons</a:t>
                      </a:r>
                      <a:endParaRPr lang="en-US" sz="1000" noProof="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a:effectLst/>
                          <a:latin typeface="Calibri Light" panose="020F0302020204030204" pitchFamily="34" charset="0"/>
                          <a:ea typeface="Times New Roman" panose="02020603050405020304" pitchFamily="18" charset="0"/>
                          <a:cs typeface="Times New Roman" panose="02020603050405020304" pitchFamily="18" charset="0"/>
                        </a:rPr>
                        <a:t>5</a:t>
                      </a:r>
                      <a:endParaRPr lang="pt-PT"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668819546"/>
                  </a:ext>
                </a:extLst>
              </a:tr>
              <a:tr h="0">
                <a:tc>
                  <a:txBody>
                    <a:bodyPr/>
                    <a:lstStyle/>
                    <a:p>
                      <a:pPr>
                        <a:lnSpc>
                          <a:spcPct val="115000"/>
                        </a:lnSpc>
                        <a:spcBef>
                          <a:spcPts val="500"/>
                        </a:spcBef>
                        <a:spcAft>
                          <a:spcPts val="0"/>
                        </a:spcAft>
                      </a:pPr>
                      <a:r>
                        <a:rPr lang="en-US" sz="900" b="1" noProof="0" dirty="0" smtClean="0">
                          <a:effectLst/>
                          <a:latin typeface="Calibri Light" panose="020F0302020204030204" pitchFamily="34" charset="0"/>
                          <a:ea typeface="Times New Roman" panose="02020603050405020304" pitchFamily="18" charset="0"/>
                          <a:cs typeface="Times New Roman" panose="02020603050405020304" pitchFamily="18" charset="0"/>
                        </a:rPr>
                        <a:t>Total</a:t>
                      </a:r>
                      <a:endParaRPr lang="en-US" sz="1000" noProof="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dirty="0">
                          <a:effectLst/>
                          <a:latin typeface="Calibri Light" panose="020F0302020204030204" pitchFamily="34" charset="0"/>
                          <a:ea typeface="Times New Roman" panose="02020603050405020304" pitchFamily="18" charset="0"/>
                          <a:cs typeface="Times New Roman" panose="02020603050405020304" pitchFamily="18" charset="0"/>
                        </a:rPr>
                        <a:t>477</a:t>
                      </a:r>
                      <a:endParaRPr lang="pt-PT" sz="10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34567225"/>
                  </a:ext>
                </a:extLst>
              </a:tr>
            </a:tbl>
          </a:graphicData>
        </a:graphic>
      </p:graphicFrame>
      <p:sp>
        <p:nvSpPr>
          <p:cNvPr id="2" name="CaixaDeTexto 1"/>
          <p:cNvSpPr txBox="1"/>
          <p:nvPr/>
        </p:nvSpPr>
        <p:spPr>
          <a:xfrm>
            <a:off x="3606606" y="1412590"/>
            <a:ext cx="4925692" cy="261610"/>
          </a:xfrm>
          <a:prstGeom prst="rect">
            <a:avLst/>
          </a:prstGeom>
          <a:noFill/>
        </p:spPr>
        <p:txBody>
          <a:bodyPr wrap="square" rtlCol="0">
            <a:spAutoFit/>
          </a:bodyPr>
          <a:lstStyle/>
          <a:p>
            <a:r>
              <a:rPr lang="en-US" sz="1100" dirty="0" smtClean="0">
                <a:solidFill>
                  <a:schemeClr val="tx2"/>
                </a:solidFill>
              </a:rPr>
              <a:t>Auxiliary Entities </a:t>
            </a:r>
            <a:r>
              <a:rPr lang="en-US" sz="1100" dirty="0" smtClean="0">
                <a:solidFill>
                  <a:srgbClr val="254061"/>
                </a:solidFill>
              </a:rPr>
              <a:t>are </a:t>
            </a:r>
            <a:r>
              <a:rPr lang="en-US" sz="1100" dirty="0" smtClean="0">
                <a:solidFill>
                  <a:srgbClr val="254061"/>
                </a:solidFill>
              </a:rPr>
              <a:t>mentioned on article </a:t>
            </a:r>
            <a:r>
              <a:rPr lang="en-US" sz="1100" dirty="0" smtClean="0">
                <a:solidFill>
                  <a:srgbClr val="254061"/>
                </a:solidFill>
              </a:rPr>
              <a:t>7 of Law 83/2017, of </a:t>
            </a:r>
            <a:r>
              <a:rPr lang="en-US" sz="1100" dirty="0" smtClean="0">
                <a:solidFill>
                  <a:srgbClr val="254061"/>
                </a:solidFill>
              </a:rPr>
              <a:t>August 18th.</a:t>
            </a:r>
            <a:endParaRPr lang="en-US" sz="1100" dirty="0"/>
          </a:p>
        </p:txBody>
      </p:sp>
    </p:spTree>
    <p:extLst>
      <p:ext uri="{BB962C8B-B14F-4D97-AF65-F5344CB8AC3E}">
        <p14:creationId xmlns:p14="http://schemas.microsoft.com/office/powerpoint/2010/main" val="23979845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9144000" cy="899996"/>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359959" tIns="179980" rIns="359959" bIns="179980" rtlCol="0" anchor="ctr"/>
          <a:lstStyle/>
          <a:p>
            <a:r>
              <a:rPr lang="pt-PT" dirty="0"/>
              <a:t>SUSPICIOUS REPORTS RECEIVED – </a:t>
            </a:r>
            <a:r>
              <a:rPr lang="pt-PT" dirty="0" smtClean="0"/>
              <a:t>SUPERVISION AUTH. AUXILIARY </a:t>
            </a:r>
            <a:r>
              <a:rPr lang="pt-PT" dirty="0"/>
              <a:t>ENTITIES</a:t>
            </a:r>
          </a:p>
        </p:txBody>
      </p:sp>
      <p:sp>
        <p:nvSpPr>
          <p:cNvPr id="5" name="Slide Number Placeholder 1"/>
          <p:cNvSpPr>
            <a:spLocks noGrp="1"/>
          </p:cNvSpPr>
          <p:nvPr>
            <p:ph type="sldNum" sz="quarter" idx="12"/>
          </p:nvPr>
        </p:nvSpPr>
        <p:spPr>
          <a:xfrm>
            <a:off x="7858806" y="4767264"/>
            <a:ext cx="1285195" cy="273844"/>
          </a:xfrm>
        </p:spPr>
        <p:txBody>
          <a:bodyPr lIns="359959" tIns="89990" rIns="359959" bIns="89990"/>
          <a:lstStyle/>
          <a:p>
            <a:fld id="{6B9A430A-1239-824B-971C-3B3143C875C6}" type="slidenum">
              <a:rPr lang="en-US" sz="1000">
                <a:solidFill>
                  <a:srgbClr val="254061"/>
                </a:solidFill>
              </a:rPr>
              <a:pPr/>
              <a:t>17</a:t>
            </a:fld>
            <a:endParaRPr lang="en-US" sz="1000" dirty="0">
              <a:solidFill>
                <a:srgbClr val="254061"/>
              </a:solidFill>
            </a:endParaRPr>
          </a:p>
        </p:txBody>
      </p:sp>
      <p:sp>
        <p:nvSpPr>
          <p:cNvPr id="18" name="TextBox 17"/>
          <p:cNvSpPr txBox="1"/>
          <p:nvPr/>
        </p:nvSpPr>
        <p:spPr>
          <a:xfrm>
            <a:off x="0" y="1210849"/>
            <a:ext cx="2940436" cy="3240000"/>
          </a:xfrm>
          <a:prstGeom prst="rect">
            <a:avLst/>
          </a:prstGeom>
          <a:solidFill>
            <a:schemeClr val="accent1">
              <a:lumMod val="50000"/>
            </a:schemeClr>
          </a:solidFill>
        </p:spPr>
        <p:txBody>
          <a:bodyPr wrap="square" lIns="359959" tIns="89990" rIns="359959" bIns="89990" rtlCol="0" anchor="ctr">
            <a:noAutofit/>
          </a:bodyPr>
          <a:lstStyle/>
          <a:p>
            <a:pPr algn="r">
              <a:lnSpc>
                <a:spcPct val="150000"/>
              </a:lnSpc>
            </a:pPr>
            <a:r>
              <a:rPr lang="pt-PT" sz="1000" b="1" dirty="0">
                <a:solidFill>
                  <a:srgbClr val="FFFFFF"/>
                </a:solidFill>
              </a:rPr>
              <a:t>AS TO THE </a:t>
            </a:r>
            <a:r>
              <a:rPr lang="pt-PT" sz="1000" b="1" dirty="0" smtClean="0">
                <a:solidFill>
                  <a:srgbClr val="FFFFFF"/>
                </a:solidFill>
              </a:rPr>
              <a:t>SUPERVISING AUTHORITIES OF THE AUXILIARY </a:t>
            </a:r>
            <a:r>
              <a:rPr lang="pt-PT" sz="1000" b="1" dirty="0">
                <a:solidFill>
                  <a:srgbClr val="FFFFFF"/>
                </a:solidFill>
              </a:rPr>
              <a:t>ENTITIES, THERE WAS A REDUCTION OF </a:t>
            </a:r>
            <a:r>
              <a:rPr lang="pt-PT" sz="1000" b="1" dirty="0" smtClean="0">
                <a:solidFill>
                  <a:srgbClr val="FFFFFF"/>
                </a:solidFill>
              </a:rPr>
              <a:t>40% </a:t>
            </a:r>
            <a:r>
              <a:rPr lang="pt-PT" sz="1000" b="1" dirty="0">
                <a:solidFill>
                  <a:srgbClr val="FFFFFF"/>
                </a:solidFill>
              </a:rPr>
              <a:t>COMPARED TO 2021, WITH </a:t>
            </a:r>
            <a:r>
              <a:rPr lang="pt-PT" sz="1000" b="1" dirty="0" smtClean="0">
                <a:solidFill>
                  <a:srgbClr val="FFFFFF"/>
                </a:solidFill>
              </a:rPr>
              <a:t>4 </a:t>
            </a:r>
            <a:r>
              <a:rPr lang="pt-PT" sz="1000" b="1" dirty="0" err="1" smtClean="0">
                <a:solidFill>
                  <a:srgbClr val="FFFFFF"/>
                </a:solidFill>
              </a:rPr>
              <a:t>STRs</a:t>
            </a:r>
            <a:r>
              <a:rPr lang="pt-PT" sz="1000" b="1" dirty="0" smtClean="0">
                <a:solidFill>
                  <a:srgbClr val="FFFFFF"/>
                </a:solidFill>
              </a:rPr>
              <a:t> </a:t>
            </a:r>
            <a:r>
              <a:rPr lang="pt-PT" sz="1000" b="1" dirty="0">
                <a:solidFill>
                  <a:srgbClr val="FFFFFF"/>
                </a:solidFill>
              </a:rPr>
              <a:t>LESS.</a:t>
            </a:r>
          </a:p>
          <a:p>
            <a:pPr algn="r">
              <a:lnSpc>
                <a:spcPct val="150000"/>
              </a:lnSpc>
            </a:pPr>
            <a:r>
              <a:rPr lang="pt-PT" sz="1000" b="1" dirty="0">
                <a:solidFill>
                  <a:schemeClr val="bg1"/>
                </a:solidFill>
              </a:rPr>
              <a:t> </a:t>
            </a:r>
            <a:endParaRPr lang="pt-PT" sz="1000" b="1" dirty="0">
              <a:solidFill>
                <a:srgbClr val="FFFFFF"/>
              </a:solidFill>
            </a:endParaRPr>
          </a:p>
        </p:txBody>
      </p:sp>
      <p:graphicFrame>
        <p:nvGraphicFramePr>
          <p:cNvPr id="7" name="Tabela 6"/>
          <p:cNvGraphicFramePr>
            <a:graphicFrameLocks noGrp="1"/>
          </p:cNvGraphicFramePr>
          <p:nvPr>
            <p:extLst>
              <p:ext uri="{D42A27DB-BD31-4B8C-83A1-F6EECF244321}">
                <p14:modId xmlns:p14="http://schemas.microsoft.com/office/powerpoint/2010/main" val="4168273220"/>
              </p:ext>
            </p:extLst>
          </p:nvPr>
        </p:nvGraphicFramePr>
        <p:xfrm>
          <a:off x="4147627" y="2438518"/>
          <a:ext cx="3777615" cy="473202"/>
        </p:xfrm>
        <a:graphic>
          <a:graphicData uri="http://schemas.openxmlformats.org/drawingml/2006/table">
            <a:tbl>
              <a:tblPr firstRow="1" firstCol="1" bandRow="1"/>
              <a:tblGrid>
                <a:gridCol w="3237230">
                  <a:extLst>
                    <a:ext uri="{9D8B030D-6E8A-4147-A177-3AD203B41FA5}">
                      <a16:colId xmlns:a16="http://schemas.microsoft.com/office/drawing/2014/main" val="491911874"/>
                    </a:ext>
                  </a:extLst>
                </a:gridCol>
                <a:gridCol w="540385">
                  <a:extLst>
                    <a:ext uri="{9D8B030D-6E8A-4147-A177-3AD203B41FA5}">
                      <a16:colId xmlns:a16="http://schemas.microsoft.com/office/drawing/2014/main" val="3832958549"/>
                    </a:ext>
                  </a:extLst>
                </a:gridCol>
              </a:tblGrid>
              <a:tr h="0">
                <a:tc>
                  <a:txBody>
                    <a:bodyPr/>
                    <a:lstStyle/>
                    <a:p>
                      <a:pPr>
                        <a:lnSpc>
                          <a:spcPct val="115000"/>
                        </a:lnSpc>
                        <a:spcBef>
                          <a:spcPts val="500"/>
                        </a:spcBef>
                        <a:spcAft>
                          <a:spcPts val="0"/>
                        </a:spcAft>
                      </a:pPr>
                      <a:r>
                        <a:rPr lang="en-US" sz="900" b="1" noProof="0" dirty="0" smtClean="0">
                          <a:effectLst/>
                          <a:latin typeface="Calibri Light" panose="020F0302020204030204" pitchFamily="34" charset="0"/>
                          <a:ea typeface="Times New Roman" panose="02020603050405020304" pitchFamily="18" charset="0"/>
                          <a:cs typeface="Times New Roman" panose="02020603050405020304" pitchFamily="18" charset="0"/>
                        </a:rPr>
                        <a:t>Supervising</a:t>
                      </a:r>
                      <a:r>
                        <a:rPr lang="en-US" sz="900" b="1" baseline="0" noProof="0" dirty="0" smtClean="0">
                          <a:effectLst/>
                          <a:latin typeface="Calibri Light" panose="020F0302020204030204" pitchFamily="34" charset="0"/>
                          <a:ea typeface="Times New Roman" panose="02020603050405020304" pitchFamily="18" charset="0"/>
                          <a:cs typeface="Times New Roman" panose="02020603050405020304" pitchFamily="18" charset="0"/>
                        </a:rPr>
                        <a:t> authority or equivalent</a:t>
                      </a:r>
                      <a:endParaRPr lang="en-US" sz="1000" noProof="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b="1" dirty="0" smtClean="0">
                          <a:effectLst/>
                          <a:latin typeface="Calibri Light" panose="020F0302020204030204" pitchFamily="34" charset="0"/>
                          <a:ea typeface="Times New Roman" panose="02020603050405020304" pitchFamily="18" charset="0"/>
                          <a:cs typeface="Times New Roman" panose="02020603050405020304" pitchFamily="18" charset="0"/>
                        </a:rPr>
                        <a:t>Nº </a:t>
                      </a:r>
                      <a:r>
                        <a:rPr lang="pt-PT" sz="900" b="1" dirty="0" err="1" smtClean="0">
                          <a:effectLst/>
                          <a:latin typeface="Calibri Light" panose="020F0302020204030204" pitchFamily="34" charset="0"/>
                          <a:ea typeface="Times New Roman" panose="02020603050405020304" pitchFamily="18" charset="0"/>
                          <a:cs typeface="Times New Roman" panose="02020603050405020304" pitchFamily="18" charset="0"/>
                        </a:rPr>
                        <a:t>STRs</a:t>
                      </a:r>
                      <a:endParaRPr lang="pt-PT" sz="10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20838135"/>
                  </a:ext>
                </a:extLst>
              </a:tr>
              <a:tr h="0">
                <a:tc>
                  <a:txBody>
                    <a:bodyPr/>
                    <a:lstStyle/>
                    <a:p>
                      <a:pPr>
                        <a:lnSpc>
                          <a:spcPct val="115000"/>
                        </a:lnSpc>
                        <a:spcBef>
                          <a:spcPts val="500"/>
                        </a:spcBef>
                        <a:spcAft>
                          <a:spcPts val="0"/>
                        </a:spcAft>
                      </a:pPr>
                      <a:r>
                        <a:rPr lang="en-US" sz="900" noProof="0" dirty="0" smtClean="0"/>
                        <a:t>Registrars and Notaries Public Institute </a:t>
                      </a:r>
                      <a:endParaRPr lang="en-US" sz="1000" noProof="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a:effectLst/>
                          <a:latin typeface="Calibri Light" panose="020F0302020204030204" pitchFamily="34" charset="0"/>
                          <a:ea typeface="Times New Roman" panose="02020603050405020304" pitchFamily="18" charset="0"/>
                          <a:cs typeface="Times New Roman" panose="02020603050405020304" pitchFamily="18" charset="0"/>
                        </a:rPr>
                        <a:t>6</a:t>
                      </a:r>
                      <a:endParaRPr lang="pt-PT"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930344934"/>
                  </a:ext>
                </a:extLst>
              </a:tr>
              <a:tr h="0">
                <a:tc>
                  <a:txBody>
                    <a:bodyPr/>
                    <a:lstStyle/>
                    <a:p>
                      <a:pPr>
                        <a:lnSpc>
                          <a:spcPct val="115000"/>
                        </a:lnSpc>
                        <a:spcBef>
                          <a:spcPts val="500"/>
                        </a:spcBef>
                        <a:spcAft>
                          <a:spcPts val="0"/>
                        </a:spcAft>
                      </a:pPr>
                      <a:r>
                        <a:rPr lang="en-US" sz="900" b="1" noProof="0" dirty="0" smtClean="0">
                          <a:effectLst/>
                          <a:latin typeface="Calibri Light" panose="020F0302020204030204" pitchFamily="34" charset="0"/>
                          <a:ea typeface="Times New Roman" panose="02020603050405020304" pitchFamily="18" charset="0"/>
                          <a:cs typeface="Times New Roman" panose="02020603050405020304" pitchFamily="18" charset="0"/>
                        </a:rPr>
                        <a:t>Total</a:t>
                      </a:r>
                      <a:endParaRPr lang="en-US" sz="1000" noProof="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dirty="0">
                          <a:effectLst/>
                          <a:latin typeface="Calibri Light" panose="020F0302020204030204" pitchFamily="34" charset="0"/>
                          <a:ea typeface="Times New Roman" panose="02020603050405020304" pitchFamily="18" charset="0"/>
                          <a:cs typeface="Times New Roman" panose="02020603050405020304" pitchFamily="18" charset="0"/>
                        </a:rPr>
                        <a:t>6</a:t>
                      </a:r>
                      <a:endParaRPr lang="pt-PT" sz="10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957817657"/>
                  </a:ext>
                </a:extLst>
              </a:tr>
            </a:tbl>
          </a:graphicData>
        </a:graphic>
      </p:graphicFrame>
      <p:sp>
        <p:nvSpPr>
          <p:cNvPr id="2" name="CaixaDeTexto 1"/>
          <p:cNvSpPr txBox="1"/>
          <p:nvPr/>
        </p:nvSpPr>
        <p:spPr>
          <a:xfrm>
            <a:off x="3506251" y="1444121"/>
            <a:ext cx="4754880" cy="430887"/>
          </a:xfrm>
          <a:prstGeom prst="rect">
            <a:avLst/>
          </a:prstGeom>
          <a:noFill/>
        </p:spPr>
        <p:txBody>
          <a:bodyPr wrap="square" rtlCol="0">
            <a:spAutoFit/>
          </a:bodyPr>
          <a:lstStyle/>
          <a:p>
            <a:r>
              <a:rPr lang="en-US" sz="1100" dirty="0" smtClean="0"/>
              <a:t>The Registrars and Notaries Public Institute is the entity equivalent to sectoral authority,  under article 7, paragraph 6, of  Law 83/2017, of </a:t>
            </a:r>
            <a:r>
              <a:rPr lang="en-US" sz="1100" dirty="0" smtClean="0"/>
              <a:t>August 18th.</a:t>
            </a:r>
            <a:endParaRPr lang="en-US" sz="1100" dirty="0"/>
          </a:p>
        </p:txBody>
      </p:sp>
    </p:spTree>
    <p:extLst>
      <p:ext uri="{BB962C8B-B14F-4D97-AF65-F5344CB8AC3E}">
        <p14:creationId xmlns:p14="http://schemas.microsoft.com/office/powerpoint/2010/main" val="5344774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9144000" cy="899996"/>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359959" tIns="179980" rIns="359959" bIns="179980" rtlCol="0" anchor="ctr"/>
          <a:lstStyle/>
          <a:p>
            <a:r>
              <a:rPr lang="pt-PT" dirty="0"/>
              <a:t>SUSPICIOUS REPORTS </a:t>
            </a:r>
            <a:r>
              <a:rPr lang="pt-PT" dirty="0" smtClean="0"/>
              <a:t>RECEIVED – OTHER ENTITIES</a:t>
            </a:r>
            <a:endParaRPr lang="pt-PT" dirty="0"/>
          </a:p>
        </p:txBody>
      </p:sp>
      <p:sp>
        <p:nvSpPr>
          <p:cNvPr id="6" name="TextBox 5"/>
          <p:cNvSpPr txBox="1"/>
          <p:nvPr/>
        </p:nvSpPr>
        <p:spPr>
          <a:xfrm>
            <a:off x="2952001" y="1462402"/>
            <a:ext cx="6192000" cy="1197400"/>
          </a:xfrm>
          <a:prstGeom prst="rect">
            <a:avLst/>
          </a:prstGeom>
          <a:noFill/>
        </p:spPr>
        <p:txBody>
          <a:bodyPr wrap="square" lIns="359959" tIns="89990" rIns="359959" bIns="89990" rtlCol="0">
            <a:spAutoFit/>
          </a:bodyPr>
          <a:lstStyle/>
          <a:p>
            <a:pPr algn="just"/>
            <a:r>
              <a:rPr lang="en-US" sz="1100" dirty="0" smtClean="0"/>
              <a:t>Under article 82, paragraph 2, subparagraph a) of Law 83/2017, of </a:t>
            </a:r>
            <a:r>
              <a:rPr lang="en-US" sz="1100" dirty="0" smtClean="0"/>
              <a:t>August 18th, </a:t>
            </a:r>
            <a:r>
              <a:rPr lang="en-US" sz="1100" dirty="0" smtClean="0"/>
              <a:t>the FIU can trigger analysis </a:t>
            </a:r>
            <a:r>
              <a:rPr lang="en-US" sz="1100" dirty="0" smtClean="0"/>
              <a:t>pinpointed </a:t>
            </a:r>
            <a:r>
              <a:rPr lang="en-US" sz="1100" dirty="0"/>
              <a:t> </a:t>
            </a:r>
            <a:r>
              <a:rPr lang="en-US" sz="1100" dirty="0" smtClean="0"/>
              <a:t>by </a:t>
            </a:r>
            <a:r>
              <a:rPr lang="en-US" sz="1100" dirty="0" smtClean="0"/>
              <a:t>other </a:t>
            </a:r>
            <a:r>
              <a:rPr lang="en-US" sz="1100" dirty="0" smtClean="0"/>
              <a:t>information.</a:t>
            </a:r>
          </a:p>
          <a:p>
            <a:pPr algn="just"/>
            <a:r>
              <a:rPr lang="en-US" sz="1100" dirty="0" smtClean="0"/>
              <a:t>The major increases are </a:t>
            </a:r>
            <a:r>
              <a:rPr lang="en-US" sz="1100" dirty="0" smtClean="0"/>
              <a:t>from </a:t>
            </a:r>
            <a:r>
              <a:rPr lang="en-US" sz="1100" dirty="0" smtClean="0"/>
              <a:t>the FIU itself, with the creation of 12 cases for analysis, </a:t>
            </a:r>
            <a:r>
              <a:rPr lang="en-US" sz="1100" dirty="0" smtClean="0"/>
              <a:t>meaning </a:t>
            </a:r>
            <a:r>
              <a:rPr lang="en-US" sz="1100" dirty="0" smtClean="0"/>
              <a:t>71,4% more, and those from the Taxes Authority with an increase of 100%, corresponding to 3 reports more.</a:t>
            </a:r>
          </a:p>
          <a:p>
            <a:pPr algn="just"/>
            <a:r>
              <a:rPr lang="en-US" sz="1100" dirty="0" smtClean="0"/>
              <a:t>It is also worth emphasizing the two cases originating from the Assets Recovery Office.</a:t>
            </a:r>
            <a:endParaRPr lang="en-US" sz="1100" dirty="0"/>
          </a:p>
        </p:txBody>
      </p:sp>
      <p:sp>
        <p:nvSpPr>
          <p:cNvPr id="5" name="Slide Number Placeholder 1"/>
          <p:cNvSpPr>
            <a:spLocks noGrp="1"/>
          </p:cNvSpPr>
          <p:nvPr>
            <p:ph type="sldNum" sz="quarter" idx="12"/>
          </p:nvPr>
        </p:nvSpPr>
        <p:spPr>
          <a:xfrm>
            <a:off x="7858806" y="4767264"/>
            <a:ext cx="1285195" cy="273844"/>
          </a:xfrm>
        </p:spPr>
        <p:txBody>
          <a:bodyPr lIns="359959" tIns="89990" rIns="359959" bIns="89990"/>
          <a:lstStyle/>
          <a:p>
            <a:fld id="{6B9A430A-1239-824B-971C-3B3143C875C6}" type="slidenum">
              <a:rPr lang="en-US" sz="1000">
                <a:solidFill>
                  <a:srgbClr val="254061"/>
                </a:solidFill>
              </a:rPr>
              <a:pPr/>
              <a:t>18</a:t>
            </a:fld>
            <a:endParaRPr lang="en-US" sz="1000" dirty="0">
              <a:solidFill>
                <a:srgbClr val="254061"/>
              </a:solidFill>
            </a:endParaRPr>
          </a:p>
        </p:txBody>
      </p:sp>
      <p:sp>
        <p:nvSpPr>
          <p:cNvPr id="18" name="TextBox 17"/>
          <p:cNvSpPr txBox="1"/>
          <p:nvPr/>
        </p:nvSpPr>
        <p:spPr>
          <a:xfrm>
            <a:off x="0" y="1210849"/>
            <a:ext cx="2940436" cy="3240000"/>
          </a:xfrm>
          <a:prstGeom prst="rect">
            <a:avLst/>
          </a:prstGeom>
          <a:solidFill>
            <a:schemeClr val="accent1">
              <a:lumMod val="50000"/>
            </a:schemeClr>
          </a:solidFill>
        </p:spPr>
        <p:txBody>
          <a:bodyPr wrap="square" lIns="359959" tIns="89990" rIns="359959" bIns="89990" rtlCol="0" anchor="ctr">
            <a:noAutofit/>
          </a:bodyPr>
          <a:lstStyle/>
          <a:p>
            <a:pPr algn="r">
              <a:lnSpc>
                <a:spcPct val="150000"/>
              </a:lnSpc>
            </a:pPr>
            <a:r>
              <a:rPr lang="pt-PT" sz="1000" b="1" dirty="0">
                <a:solidFill>
                  <a:srgbClr val="FFFFFF"/>
                </a:solidFill>
              </a:rPr>
              <a:t>AS TO THE </a:t>
            </a:r>
            <a:r>
              <a:rPr lang="pt-PT" sz="1000" b="1" dirty="0" smtClean="0">
                <a:solidFill>
                  <a:srgbClr val="FFFFFF"/>
                </a:solidFill>
              </a:rPr>
              <a:t>OTHER </a:t>
            </a:r>
            <a:r>
              <a:rPr lang="pt-PT" sz="1000" b="1" dirty="0">
                <a:solidFill>
                  <a:srgbClr val="FFFFFF"/>
                </a:solidFill>
              </a:rPr>
              <a:t>ENTITIES, THERE WAS A </a:t>
            </a:r>
            <a:r>
              <a:rPr lang="pt-PT" sz="1000" b="1" dirty="0" smtClean="0">
                <a:solidFill>
                  <a:srgbClr val="FFFFFF"/>
                </a:solidFill>
              </a:rPr>
              <a:t>SIGNIFICANT INCREASE OF 83,3% </a:t>
            </a:r>
            <a:r>
              <a:rPr lang="pt-PT" sz="1000" b="1" dirty="0">
                <a:solidFill>
                  <a:srgbClr val="FFFFFF"/>
                </a:solidFill>
              </a:rPr>
              <a:t>COMPARED TO 2021, WITH </a:t>
            </a:r>
            <a:r>
              <a:rPr lang="pt-PT" sz="1000" b="1" dirty="0" smtClean="0">
                <a:solidFill>
                  <a:srgbClr val="FFFFFF"/>
                </a:solidFill>
              </a:rPr>
              <a:t>10 </a:t>
            </a:r>
            <a:r>
              <a:rPr lang="pt-PT" sz="1000" b="1" dirty="0" err="1">
                <a:solidFill>
                  <a:srgbClr val="FFFFFF"/>
                </a:solidFill>
              </a:rPr>
              <a:t>STRs</a:t>
            </a:r>
            <a:r>
              <a:rPr lang="pt-PT" sz="1000" b="1" dirty="0">
                <a:solidFill>
                  <a:srgbClr val="FFFFFF"/>
                </a:solidFill>
              </a:rPr>
              <a:t> </a:t>
            </a:r>
            <a:r>
              <a:rPr lang="pt-PT" sz="1000" b="1" dirty="0" smtClean="0">
                <a:solidFill>
                  <a:srgbClr val="FFFFFF"/>
                </a:solidFill>
              </a:rPr>
              <a:t>MORE.</a:t>
            </a:r>
            <a:endParaRPr lang="pt-PT" sz="1000" b="1" dirty="0">
              <a:solidFill>
                <a:srgbClr val="FFFFFF"/>
              </a:solidFill>
            </a:endParaRPr>
          </a:p>
          <a:p>
            <a:pPr algn="r">
              <a:lnSpc>
                <a:spcPct val="150000"/>
              </a:lnSpc>
            </a:pPr>
            <a:r>
              <a:rPr lang="pt-PT" sz="1000" b="1" dirty="0">
                <a:solidFill>
                  <a:schemeClr val="bg1"/>
                </a:solidFill>
              </a:rPr>
              <a:t> </a:t>
            </a:r>
            <a:endParaRPr lang="pt-PT" sz="1000" b="1" dirty="0">
              <a:solidFill>
                <a:srgbClr val="FFFFFF"/>
              </a:solidFill>
            </a:endParaRPr>
          </a:p>
        </p:txBody>
      </p:sp>
      <p:graphicFrame>
        <p:nvGraphicFramePr>
          <p:cNvPr id="2" name="Tabela 1"/>
          <p:cNvGraphicFramePr>
            <a:graphicFrameLocks noGrp="1"/>
          </p:cNvGraphicFramePr>
          <p:nvPr>
            <p:extLst>
              <p:ext uri="{D42A27DB-BD31-4B8C-83A1-F6EECF244321}">
                <p14:modId xmlns:p14="http://schemas.microsoft.com/office/powerpoint/2010/main" val="54040155"/>
              </p:ext>
            </p:extLst>
          </p:nvPr>
        </p:nvGraphicFramePr>
        <p:xfrm>
          <a:off x="4338263" y="3287485"/>
          <a:ext cx="3419475" cy="963930"/>
        </p:xfrm>
        <a:graphic>
          <a:graphicData uri="http://schemas.openxmlformats.org/drawingml/2006/table">
            <a:tbl>
              <a:tblPr firstRow="1" firstCol="1" bandRow="1"/>
              <a:tblGrid>
                <a:gridCol w="2879725">
                  <a:extLst>
                    <a:ext uri="{9D8B030D-6E8A-4147-A177-3AD203B41FA5}">
                      <a16:colId xmlns:a16="http://schemas.microsoft.com/office/drawing/2014/main" val="3336055631"/>
                    </a:ext>
                  </a:extLst>
                </a:gridCol>
                <a:gridCol w="539750">
                  <a:extLst>
                    <a:ext uri="{9D8B030D-6E8A-4147-A177-3AD203B41FA5}">
                      <a16:colId xmlns:a16="http://schemas.microsoft.com/office/drawing/2014/main" val="506287377"/>
                    </a:ext>
                  </a:extLst>
                </a:gridCol>
              </a:tblGrid>
              <a:tr h="0">
                <a:tc>
                  <a:txBody>
                    <a:bodyPr/>
                    <a:lstStyle/>
                    <a:p>
                      <a:pPr>
                        <a:lnSpc>
                          <a:spcPct val="115000"/>
                        </a:lnSpc>
                        <a:spcBef>
                          <a:spcPts val="500"/>
                        </a:spcBef>
                        <a:spcAft>
                          <a:spcPts val="0"/>
                        </a:spcAft>
                      </a:pPr>
                      <a:r>
                        <a:rPr lang="en-US" sz="900" b="1" noProof="0" dirty="0" smtClean="0">
                          <a:effectLst/>
                          <a:latin typeface="Calibri Light" panose="020F0302020204030204" pitchFamily="34" charset="0"/>
                          <a:ea typeface="Times New Roman" panose="02020603050405020304" pitchFamily="18" charset="0"/>
                          <a:cs typeface="Times New Roman" panose="02020603050405020304" pitchFamily="18" charset="0"/>
                        </a:rPr>
                        <a:t>Other Entities</a:t>
                      </a:r>
                      <a:endParaRPr lang="en-US" sz="1000" noProof="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1000" b="1" dirty="0" smtClean="0">
                          <a:effectLst/>
                          <a:latin typeface="Calibri Light" panose="020F0302020204030204" pitchFamily="34" charset="0"/>
                          <a:ea typeface="Times New Roman" panose="02020603050405020304" pitchFamily="18" charset="0"/>
                          <a:cs typeface="Times New Roman" panose="02020603050405020304" pitchFamily="18" charset="0"/>
                        </a:rPr>
                        <a:t>Cases</a:t>
                      </a:r>
                      <a:endParaRPr lang="pt-PT" sz="1000" b="1"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293863155"/>
                  </a:ext>
                </a:extLst>
              </a:tr>
              <a:tr h="0">
                <a:tc>
                  <a:txBody>
                    <a:bodyPr/>
                    <a:lstStyle/>
                    <a:p>
                      <a:pPr>
                        <a:lnSpc>
                          <a:spcPct val="115000"/>
                        </a:lnSpc>
                        <a:spcBef>
                          <a:spcPts val="500"/>
                        </a:spcBef>
                        <a:spcAft>
                          <a:spcPts val="0"/>
                        </a:spcAft>
                      </a:pPr>
                      <a:r>
                        <a:rPr lang="en-US" sz="900" noProof="0" dirty="0" smtClean="0"/>
                        <a:t>Taxes Authority </a:t>
                      </a:r>
                      <a:endParaRPr lang="en-US" sz="1000" noProof="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a:effectLst/>
                          <a:latin typeface="Calibri Light" panose="020F0302020204030204" pitchFamily="34" charset="0"/>
                          <a:ea typeface="Times New Roman" panose="02020603050405020304" pitchFamily="18" charset="0"/>
                          <a:cs typeface="Times New Roman" panose="02020603050405020304" pitchFamily="18" charset="0"/>
                        </a:rPr>
                        <a:t>6</a:t>
                      </a:r>
                      <a:endParaRPr lang="pt-PT"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527790823"/>
                  </a:ext>
                </a:extLst>
              </a:tr>
              <a:tr h="0">
                <a:tc>
                  <a:txBody>
                    <a:bodyPr/>
                    <a:lstStyle/>
                    <a:p>
                      <a:pPr>
                        <a:lnSpc>
                          <a:spcPct val="115000"/>
                        </a:lnSpc>
                        <a:spcBef>
                          <a:spcPts val="500"/>
                        </a:spcBef>
                        <a:spcAft>
                          <a:spcPts val="0"/>
                        </a:spcAft>
                      </a:pPr>
                      <a:r>
                        <a:rPr lang="en-US" sz="900" noProof="0" dirty="0" smtClean="0"/>
                        <a:t>Assets Recovery Office</a:t>
                      </a:r>
                      <a:endParaRPr lang="en-US" sz="1000" noProof="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a:effectLst/>
                          <a:latin typeface="Calibri Light" panose="020F0302020204030204" pitchFamily="34" charset="0"/>
                          <a:ea typeface="Times New Roman" panose="02020603050405020304" pitchFamily="18" charset="0"/>
                          <a:cs typeface="Times New Roman" panose="02020603050405020304" pitchFamily="18" charset="0"/>
                        </a:rPr>
                        <a:t>2</a:t>
                      </a:r>
                      <a:endParaRPr lang="pt-PT"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131791031"/>
                  </a:ext>
                </a:extLst>
              </a:tr>
              <a:tr h="0">
                <a:tc>
                  <a:txBody>
                    <a:bodyPr/>
                    <a:lstStyle/>
                    <a:p>
                      <a:pPr>
                        <a:lnSpc>
                          <a:spcPct val="115000"/>
                        </a:lnSpc>
                        <a:spcBef>
                          <a:spcPts val="500"/>
                        </a:spcBef>
                        <a:spcAft>
                          <a:spcPts val="0"/>
                        </a:spcAft>
                      </a:pPr>
                      <a:r>
                        <a:rPr lang="en-US" sz="900" noProof="0" dirty="0" smtClean="0">
                          <a:effectLst/>
                          <a:latin typeface="Calibri Light" panose="020F0302020204030204" pitchFamily="34" charset="0"/>
                          <a:ea typeface="Times New Roman" panose="02020603050405020304" pitchFamily="18" charset="0"/>
                          <a:cs typeface="Times New Roman" panose="02020603050405020304" pitchFamily="18" charset="0"/>
                        </a:rPr>
                        <a:t>Criminal Intelligence Unit</a:t>
                      </a:r>
                      <a:endParaRPr lang="en-US" sz="1000" noProof="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a:effectLst/>
                          <a:latin typeface="Calibri Light" panose="020F0302020204030204" pitchFamily="34" charset="0"/>
                          <a:ea typeface="Times New Roman" panose="02020603050405020304" pitchFamily="18" charset="0"/>
                          <a:cs typeface="Times New Roman" panose="02020603050405020304" pitchFamily="18" charset="0"/>
                        </a:rPr>
                        <a:t>2</a:t>
                      </a:r>
                      <a:endParaRPr lang="pt-PT"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64992010"/>
                  </a:ext>
                </a:extLst>
              </a:tr>
              <a:tr h="0">
                <a:tc>
                  <a:txBody>
                    <a:bodyPr/>
                    <a:lstStyle/>
                    <a:p>
                      <a:pPr>
                        <a:lnSpc>
                          <a:spcPct val="115000"/>
                        </a:lnSpc>
                        <a:spcBef>
                          <a:spcPts val="500"/>
                        </a:spcBef>
                        <a:spcAft>
                          <a:spcPts val="0"/>
                        </a:spcAft>
                      </a:pPr>
                      <a:r>
                        <a:rPr lang="en-US" sz="900" noProof="0" dirty="0" smtClean="0">
                          <a:effectLst/>
                          <a:latin typeface="Calibri Light" panose="020F0302020204030204" pitchFamily="34" charset="0"/>
                          <a:ea typeface="Times New Roman" panose="02020603050405020304" pitchFamily="18" charset="0"/>
                          <a:cs typeface="Times New Roman" panose="02020603050405020304" pitchFamily="18" charset="0"/>
                        </a:rPr>
                        <a:t>Financial Intelligence Unit</a:t>
                      </a:r>
                      <a:endParaRPr lang="en-US" sz="1000" noProof="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a:effectLst/>
                          <a:latin typeface="Calibri Light" panose="020F0302020204030204" pitchFamily="34" charset="0"/>
                          <a:ea typeface="Times New Roman" panose="02020603050405020304" pitchFamily="18" charset="0"/>
                          <a:cs typeface="Times New Roman" panose="02020603050405020304" pitchFamily="18" charset="0"/>
                        </a:rPr>
                        <a:t>12</a:t>
                      </a:r>
                      <a:endParaRPr lang="pt-PT"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664660756"/>
                  </a:ext>
                </a:extLst>
              </a:tr>
              <a:tr h="0">
                <a:tc>
                  <a:txBody>
                    <a:bodyPr/>
                    <a:lstStyle/>
                    <a:p>
                      <a:pPr>
                        <a:lnSpc>
                          <a:spcPct val="115000"/>
                        </a:lnSpc>
                        <a:spcBef>
                          <a:spcPts val="500"/>
                        </a:spcBef>
                        <a:spcAft>
                          <a:spcPts val="0"/>
                        </a:spcAft>
                      </a:pPr>
                      <a:r>
                        <a:rPr lang="pt-PT" sz="900" b="1">
                          <a:effectLst/>
                          <a:latin typeface="Calibri Light" panose="020F0302020204030204" pitchFamily="34" charset="0"/>
                          <a:ea typeface="Times New Roman" panose="02020603050405020304" pitchFamily="18" charset="0"/>
                          <a:cs typeface="Times New Roman" panose="02020603050405020304" pitchFamily="18" charset="0"/>
                        </a:rPr>
                        <a:t>Total</a:t>
                      </a:r>
                      <a:endParaRPr lang="pt-PT"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dirty="0">
                          <a:effectLst/>
                          <a:latin typeface="Calibri Light" panose="020F0302020204030204" pitchFamily="34" charset="0"/>
                          <a:ea typeface="Times New Roman" panose="02020603050405020304" pitchFamily="18" charset="0"/>
                          <a:cs typeface="Times New Roman" panose="02020603050405020304" pitchFamily="18" charset="0"/>
                        </a:rPr>
                        <a:t>22</a:t>
                      </a:r>
                      <a:endParaRPr lang="pt-PT" sz="10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618854170"/>
                  </a:ext>
                </a:extLst>
              </a:tr>
            </a:tbl>
          </a:graphicData>
        </a:graphic>
      </p:graphicFrame>
    </p:spTree>
    <p:extLst>
      <p:ext uri="{BB962C8B-B14F-4D97-AF65-F5344CB8AC3E}">
        <p14:creationId xmlns:p14="http://schemas.microsoft.com/office/powerpoint/2010/main" val="19172017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9144000" cy="899996"/>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359959" tIns="179980" rIns="359959" bIns="179980" rtlCol="0" anchor="ctr"/>
          <a:lstStyle/>
          <a:p>
            <a:r>
              <a:rPr lang="pt-PT" dirty="0" smtClean="0"/>
              <a:t>THRESHOLD REPORTS RECEIVED</a:t>
            </a:r>
            <a:endParaRPr lang="pt-PT" dirty="0"/>
          </a:p>
        </p:txBody>
      </p:sp>
      <p:sp>
        <p:nvSpPr>
          <p:cNvPr id="5" name="Slide Number Placeholder 1"/>
          <p:cNvSpPr>
            <a:spLocks noGrp="1"/>
          </p:cNvSpPr>
          <p:nvPr>
            <p:ph type="sldNum" sz="quarter" idx="12"/>
          </p:nvPr>
        </p:nvSpPr>
        <p:spPr>
          <a:xfrm>
            <a:off x="7858806" y="4767264"/>
            <a:ext cx="1285195" cy="273844"/>
          </a:xfrm>
        </p:spPr>
        <p:txBody>
          <a:bodyPr lIns="359959" tIns="89990" rIns="359959" bIns="89990"/>
          <a:lstStyle/>
          <a:p>
            <a:fld id="{6B9A430A-1239-824B-971C-3B3143C875C6}" type="slidenum">
              <a:rPr lang="en-US" sz="1000">
                <a:solidFill>
                  <a:srgbClr val="254061"/>
                </a:solidFill>
              </a:rPr>
              <a:pPr/>
              <a:t>19</a:t>
            </a:fld>
            <a:endParaRPr lang="en-US" sz="1000" dirty="0">
              <a:solidFill>
                <a:srgbClr val="254061"/>
              </a:solidFill>
            </a:endParaRPr>
          </a:p>
        </p:txBody>
      </p:sp>
      <p:sp>
        <p:nvSpPr>
          <p:cNvPr id="18" name="TextBox 17"/>
          <p:cNvSpPr txBox="1"/>
          <p:nvPr/>
        </p:nvSpPr>
        <p:spPr>
          <a:xfrm>
            <a:off x="0" y="1210849"/>
            <a:ext cx="2940436" cy="3240000"/>
          </a:xfrm>
          <a:prstGeom prst="rect">
            <a:avLst/>
          </a:prstGeom>
          <a:solidFill>
            <a:schemeClr val="accent1">
              <a:lumMod val="50000"/>
            </a:schemeClr>
          </a:solidFill>
        </p:spPr>
        <p:txBody>
          <a:bodyPr wrap="square" lIns="359959" tIns="89990" rIns="359959" bIns="89990" rtlCol="0" anchor="ctr">
            <a:noAutofit/>
          </a:bodyPr>
          <a:lstStyle/>
          <a:p>
            <a:pPr algn="r">
              <a:lnSpc>
                <a:spcPct val="150000"/>
              </a:lnSpc>
            </a:pPr>
            <a:r>
              <a:rPr lang="pt-PT" sz="1000" b="1" dirty="0" smtClean="0">
                <a:solidFill>
                  <a:srgbClr val="FFFFFF"/>
                </a:solidFill>
              </a:rPr>
              <a:t>AS TO THRESHOLD REPORTS BASED ON DECREE-LAW 310/2018, OF 4 DECEMBER, THERE WAS AN INCREASE OF 27,3%.</a:t>
            </a:r>
          </a:p>
          <a:p>
            <a:pPr algn="r">
              <a:lnSpc>
                <a:spcPct val="150000"/>
              </a:lnSpc>
            </a:pPr>
            <a:r>
              <a:rPr lang="pt-PT" sz="1000" b="1" dirty="0" smtClean="0">
                <a:solidFill>
                  <a:schemeClr val="bg1"/>
                </a:solidFill>
              </a:rPr>
              <a:t> </a:t>
            </a:r>
            <a:endParaRPr lang="pt-PT" sz="1000" b="1" dirty="0">
              <a:solidFill>
                <a:srgbClr val="FFFFFF"/>
              </a:solidFill>
            </a:endParaRPr>
          </a:p>
        </p:txBody>
      </p:sp>
      <p:sp>
        <p:nvSpPr>
          <p:cNvPr id="7" name="TextBox 5"/>
          <p:cNvSpPr txBox="1"/>
          <p:nvPr/>
        </p:nvSpPr>
        <p:spPr>
          <a:xfrm>
            <a:off x="2940436" y="1324420"/>
            <a:ext cx="6203564" cy="1197400"/>
          </a:xfrm>
          <a:prstGeom prst="rect">
            <a:avLst/>
          </a:prstGeom>
          <a:noFill/>
        </p:spPr>
        <p:txBody>
          <a:bodyPr wrap="square" lIns="359959" tIns="89990" rIns="359959" bIns="89990" rtlCol="0">
            <a:spAutoFit/>
          </a:bodyPr>
          <a:lstStyle/>
          <a:p>
            <a:pPr algn="just"/>
            <a:r>
              <a:rPr lang="en-US" sz="1100" dirty="0" smtClean="0">
                <a:solidFill>
                  <a:srgbClr val="254061"/>
                </a:solidFill>
              </a:rPr>
              <a:t>The </a:t>
            </a:r>
            <a:r>
              <a:rPr lang="en-US" sz="1100" dirty="0">
                <a:solidFill>
                  <a:srgbClr val="254061"/>
                </a:solidFill>
              </a:rPr>
              <a:t>government decree</a:t>
            </a:r>
            <a:r>
              <a:rPr lang="en-US" sz="1100" dirty="0" smtClean="0">
                <a:solidFill>
                  <a:srgbClr val="254061"/>
                </a:solidFill>
              </a:rPr>
              <a:t> </a:t>
            </a:r>
            <a:r>
              <a:rPr lang="en-US" sz="1100" dirty="0" smtClean="0">
                <a:solidFill>
                  <a:srgbClr val="254061"/>
                </a:solidFill>
              </a:rPr>
              <a:t>No. 310/2018, of 04 December, regulates the provisions laid out in article 45 of Law 83/2017, of 18 </a:t>
            </a:r>
            <a:r>
              <a:rPr lang="en-US" sz="1100" dirty="0" smtClean="0">
                <a:solidFill>
                  <a:srgbClr val="254061"/>
                </a:solidFill>
              </a:rPr>
              <a:t>August 18th.</a:t>
            </a:r>
            <a:endParaRPr lang="en-US" sz="1100" dirty="0" smtClean="0">
              <a:solidFill>
                <a:srgbClr val="254061"/>
              </a:solidFill>
            </a:endParaRPr>
          </a:p>
          <a:p>
            <a:pPr algn="just"/>
            <a:r>
              <a:rPr lang="en-US" sz="1100" dirty="0" smtClean="0">
                <a:solidFill>
                  <a:srgbClr val="254061"/>
                </a:solidFill>
              </a:rPr>
              <a:t>Subparagraph b) of the mentioned </a:t>
            </a:r>
            <a:r>
              <a:rPr lang="en-US" sz="1100" dirty="0">
                <a:solidFill>
                  <a:srgbClr val="254061"/>
                </a:solidFill>
              </a:rPr>
              <a:t>government decree</a:t>
            </a:r>
            <a:r>
              <a:rPr lang="en-US" sz="1100" dirty="0" smtClean="0">
                <a:solidFill>
                  <a:srgbClr val="254061"/>
                </a:solidFill>
              </a:rPr>
              <a:t> </a:t>
            </a:r>
            <a:r>
              <a:rPr lang="en-US" sz="1100" dirty="0" smtClean="0">
                <a:solidFill>
                  <a:srgbClr val="254061"/>
                </a:solidFill>
              </a:rPr>
              <a:t>displayed an increase of 48%, with 6333 reports more, whereas subparagraph e), with more 8488 reports, had a 37,1% increase.</a:t>
            </a:r>
          </a:p>
          <a:p>
            <a:pPr algn="just"/>
            <a:r>
              <a:rPr lang="en-US" sz="1100" dirty="0" smtClean="0">
                <a:solidFill>
                  <a:srgbClr val="254061"/>
                </a:solidFill>
              </a:rPr>
              <a:t>Subparagraph d) of the said </a:t>
            </a:r>
            <a:r>
              <a:rPr lang="en-US" sz="1100" dirty="0">
                <a:solidFill>
                  <a:srgbClr val="254061"/>
                </a:solidFill>
              </a:rPr>
              <a:t>government decree</a:t>
            </a:r>
            <a:r>
              <a:rPr lang="en-US" sz="1100" dirty="0" smtClean="0">
                <a:solidFill>
                  <a:srgbClr val="254061"/>
                </a:solidFill>
              </a:rPr>
              <a:t>, </a:t>
            </a:r>
            <a:r>
              <a:rPr lang="en-US" sz="1100" dirty="0" smtClean="0">
                <a:solidFill>
                  <a:srgbClr val="254061"/>
                </a:solidFill>
              </a:rPr>
              <a:t>with 83 reports more, </a:t>
            </a:r>
            <a:r>
              <a:rPr lang="en-US" sz="1100" dirty="0" smtClean="0">
                <a:solidFill>
                  <a:srgbClr val="254061"/>
                </a:solidFill>
              </a:rPr>
              <a:t>with an </a:t>
            </a:r>
            <a:r>
              <a:rPr lang="en-US" sz="1100" dirty="0" smtClean="0">
                <a:solidFill>
                  <a:srgbClr val="254061"/>
                </a:solidFill>
              </a:rPr>
              <a:t>increase of 162,7%.</a:t>
            </a:r>
          </a:p>
        </p:txBody>
      </p:sp>
      <p:graphicFrame>
        <p:nvGraphicFramePr>
          <p:cNvPr id="3" name="Tabela 2"/>
          <p:cNvGraphicFramePr>
            <a:graphicFrameLocks noGrp="1"/>
          </p:cNvGraphicFramePr>
          <p:nvPr>
            <p:extLst>
              <p:ext uri="{D42A27DB-BD31-4B8C-83A1-F6EECF244321}">
                <p14:modId xmlns:p14="http://schemas.microsoft.com/office/powerpoint/2010/main" val="3737049107"/>
              </p:ext>
            </p:extLst>
          </p:nvPr>
        </p:nvGraphicFramePr>
        <p:xfrm>
          <a:off x="5014547" y="2945585"/>
          <a:ext cx="1941830" cy="1448943"/>
        </p:xfrm>
        <a:graphic>
          <a:graphicData uri="http://schemas.openxmlformats.org/drawingml/2006/table">
            <a:tbl>
              <a:tblPr firstRow="1" firstCol="1" bandRow="1"/>
              <a:tblGrid>
                <a:gridCol w="970915">
                  <a:extLst>
                    <a:ext uri="{9D8B030D-6E8A-4147-A177-3AD203B41FA5}">
                      <a16:colId xmlns:a16="http://schemas.microsoft.com/office/drawing/2014/main" val="3799023667"/>
                    </a:ext>
                  </a:extLst>
                </a:gridCol>
                <a:gridCol w="970915">
                  <a:extLst>
                    <a:ext uri="{9D8B030D-6E8A-4147-A177-3AD203B41FA5}">
                      <a16:colId xmlns:a16="http://schemas.microsoft.com/office/drawing/2014/main" val="1521160493"/>
                    </a:ext>
                  </a:extLst>
                </a:gridCol>
              </a:tblGrid>
              <a:tr h="201213">
                <a:tc>
                  <a:txBody>
                    <a:bodyPr/>
                    <a:lstStyle/>
                    <a:p>
                      <a:pPr>
                        <a:lnSpc>
                          <a:spcPct val="115000"/>
                        </a:lnSpc>
                        <a:spcBef>
                          <a:spcPts val="500"/>
                        </a:spcBef>
                        <a:spcAft>
                          <a:spcPts val="0"/>
                        </a:spcAft>
                      </a:pPr>
                      <a:r>
                        <a:rPr lang="pt-PT" sz="900" b="1" dirty="0" err="1"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Subparagraph</a:t>
                      </a:r>
                      <a:r>
                        <a:rPr lang="pt-PT" sz="900" b="1"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pt-PT" sz="900" b="1" dirty="0" err="1"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Art</a:t>
                      </a:r>
                      <a:r>
                        <a:rPr lang="pt-PT" sz="900" b="1"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r>
                        <a:rPr lang="pt-PT" sz="900" b="1" baseline="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2</a:t>
                      </a:r>
                      <a:endParaRPr lang="pt-PT" sz="10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15000"/>
                        </a:lnSpc>
                        <a:spcBef>
                          <a:spcPts val="500"/>
                        </a:spcBef>
                        <a:spcAft>
                          <a:spcPts val="0"/>
                        </a:spcAft>
                      </a:pPr>
                      <a:r>
                        <a:rPr lang="pt-PT" sz="900" b="1"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a:t>
                      </a:r>
                      <a:r>
                        <a:rPr lang="pt-PT" sz="900" b="1" baseline="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per item</a:t>
                      </a:r>
                      <a:endParaRPr lang="pt-PT" sz="10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969167443"/>
                  </a:ext>
                </a:extLst>
              </a:tr>
              <a:tr h="161925">
                <a:tc>
                  <a:txBody>
                    <a:bodyPr/>
                    <a:lstStyle/>
                    <a:p>
                      <a:pPr>
                        <a:lnSpc>
                          <a:spcPct val="115000"/>
                        </a:lnSpc>
                        <a:spcBef>
                          <a:spcPts val="500"/>
                        </a:spcBef>
                        <a:spcAft>
                          <a:spcPts val="0"/>
                        </a:spcAft>
                      </a:pPr>
                      <a:r>
                        <a:rPr lang="pt-PT"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a:t>
                      </a:r>
                      <a:endParaRPr lang="pt-PT" sz="10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15000"/>
                        </a:lnSpc>
                        <a:spcBef>
                          <a:spcPts val="500"/>
                        </a:spcBef>
                        <a:spcAft>
                          <a:spcPts val="0"/>
                        </a:spcAft>
                      </a:pPr>
                      <a:r>
                        <a:rPr lang="pt-PT"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15156</a:t>
                      </a:r>
                      <a:endParaRPr lang="pt-PT"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573967092"/>
                  </a:ext>
                </a:extLst>
              </a:tr>
              <a:tr h="161925">
                <a:tc>
                  <a:txBody>
                    <a:bodyPr/>
                    <a:lstStyle/>
                    <a:p>
                      <a:pPr>
                        <a:lnSpc>
                          <a:spcPct val="115000"/>
                        </a:lnSpc>
                        <a:spcBef>
                          <a:spcPts val="500"/>
                        </a:spcBef>
                        <a:spcAft>
                          <a:spcPts val="0"/>
                        </a:spcAft>
                      </a:pPr>
                      <a:r>
                        <a:rPr lang="pt-PT"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a:t>
                      </a:r>
                      <a:endParaRPr lang="pt-PT" sz="10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15000"/>
                        </a:lnSpc>
                        <a:spcBef>
                          <a:spcPts val="500"/>
                        </a:spcBef>
                        <a:spcAft>
                          <a:spcPts val="0"/>
                        </a:spcAft>
                      </a:pPr>
                      <a:r>
                        <a:rPr lang="pt-PT"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19528</a:t>
                      </a:r>
                      <a:endParaRPr lang="pt-PT"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221462225"/>
                  </a:ext>
                </a:extLst>
              </a:tr>
              <a:tr h="161925">
                <a:tc>
                  <a:txBody>
                    <a:bodyPr/>
                    <a:lstStyle/>
                    <a:p>
                      <a:pPr>
                        <a:lnSpc>
                          <a:spcPct val="115000"/>
                        </a:lnSpc>
                        <a:spcBef>
                          <a:spcPts val="500"/>
                        </a:spcBef>
                        <a:spcAft>
                          <a:spcPts val="0"/>
                        </a:spcAft>
                      </a:pPr>
                      <a:r>
                        <a:rPr lang="pt-PT"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a:t>
                      </a:r>
                      <a:endParaRPr lang="pt-PT"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15000"/>
                        </a:lnSpc>
                        <a:spcBef>
                          <a:spcPts val="500"/>
                        </a:spcBef>
                        <a:spcAft>
                          <a:spcPts val="0"/>
                        </a:spcAft>
                      </a:pPr>
                      <a:r>
                        <a:rPr lang="pt-PT"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2501</a:t>
                      </a:r>
                      <a:endParaRPr lang="pt-PT"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30097262"/>
                  </a:ext>
                </a:extLst>
              </a:tr>
              <a:tr h="161925">
                <a:tc>
                  <a:txBody>
                    <a:bodyPr/>
                    <a:lstStyle/>
                    <a:p>
                      <a:pPr>
                        <a:lnSpc>
                          <a:spcPct val="115000"/>
                        </a:lnSpc>
                        <a:spcBef>
                          <a:spcPts val="500"/>
                        </a:spcBef>
                        <a:spcAft>
                          <a:spcPts val="0"/>
                        </a:spcAft>
                      </a:pPr>
                      <a:r>
                        <a:rPr lang="pt-PT"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a:t>
                      </a:r>
                      <a:endParaRPr lang="pt-PT"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15000"/>
                        </a:lnSpc>
                        <a:spcBef>
                          <a:spcPts val="500"/>
                        </a:spcBef>
                        <a:spcAft>
                          <a:spcPts val="0"/>
                        </a:spcAft>
                      </a:pPr>
                      <a:r>
                        <a:rPr lang="pt-PT"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134</a:t>
                      </a:r>
                      <a:endParaRPr lang="pt-PT"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4287775138"/>
                  </a:ext>
                </a:extLst>
              </a:tr>
              <a:tr h="161925">
                <a:tc>
                  <a:txBody>
                    <a:bodyPr/>
                    <a:lstStyle/>
                    <a:p>
                      <a:pPr>
                        <a:lnSpc>
                          <a:spcPct val="115000"/>
                        </a:lnSpc>
                        <a:spcBef>
                          <a:spcPts val="500"/>
                        </a:spcBef>
                        <a:spcAft>
                          <a:spcPts val="0"/>
                        </a:spcAft>
                      </a:pPr>
                      <a:r>
                        <a:rPr lang="pt-PT"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a:t>
                      </a:r>
                      <a:endParaRPr lang="pt-PT"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15000"/>
                        </a:lnSpc>
                        <a:spcBef>
                          <a:spcPts val="500"/>
                        </a:spcBef>
                        <a:spcAft>
                          <a:spcPts val="0"/>
                        </a:spcAft>
                      </a:pPr>
                      <a:r>
                        <a:rPr lang="pt-PT"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31534</a:t>
                      </a:r>
                      <a:endParaRPr lang="pt-PT"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610555985"/>
                  </a:ext>
                </a:extLst>
              </a:tr>
              <a:tr h="161925">
                <a:tc>
                  <a:txBody>
                    <a:bodyPr/>
                    <a:lstStyle/>
                    <a:p>
                      <a:pPr>
                        <a:lnSpc>
                          <a:spcPct val="115000"/>
                        </a:lnSpc>
                        <a:spcBef>
                          <a:spcPts val="500"/>
                        </a:spcBef>
                        <a:spcAft>
                          <a:spcPts val="0"/>
                        </a:spcAft>
                      </a:pPr>
                      <a:r>
                        <a:rPr lang="pt-PT"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a:t>
                      </a:r>
                      <a:endParaRPr lang="pt-PT"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15000"/>
                        </a:lnSpc>
                        <a:spcBef>
                          <a:spcPts val="500"/>
                        </a:spcBef>
                        <a:spcAft>
                          <a:spcPts val="0"/>
                        </a:spcAft>
                      </a:pPr>
                      <a:r>
                        <a:rPr lang="pt-PT"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a:t>
                      </a:r>
                      <a:endParaRPr lang="pt-PT"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64841401"/>
                  </a:ext>
                </a:extLst>
              </a:tr>
              <a:tr h="161925">
                <a:tc>
                  <a:txBody>
                    <a:bodyPr/>
                    <a:lstStyle/>
                    <a:p>
                      <a:pPr>
                        <a:lnSpc>
                          <a:spcPct val="115000"/>
                        </a:lnSpc>
                        <a:spcBef>
                          <a:spcPts val="500"/>
                        </a:spcBef>
                        <a:spcAft>
                          <a:spcPts val="0"/>
                        </a:spcAft>
                      </a:pPr>
                      <a:r>
                        <a:rPr lang="pt-PT" sz="9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Total</a:t>
                      </a:r>
                      <a:endParaRPr lang="pt-PT"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15000"/>
                        </a:lnSpc>
                        <a:spcBef>
                          <a:spcPts val="500"/>
                        </a:spcBef>
                        <a:spcAft>
                          <a:spcPts val="0"/>
                        </a:spcAft>
                      </a:pPr>
                      <a:r>
                        <a:rPr lang="pt-PT"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68864</a:t>
                      </a:r>
                      <a:endParaRPr lang="pt-PT" sz="10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395704224"/>
                  </a:ext>
                </a:extLst>
              </a:tr>
            </a:tbl>
          </a:graphicData>
        </a:graphic>
      </p:graphicFrame>
    </p:spTree>
    <p:extLst>
      <p:ext uri="{BB962C8B-B14F-4D97-AF65-F5344CB8AC3E}">
        <p14:creationId xmlns:p14="http://schemas.microsoft.com/office/powerpoint/2010/main" val="22685739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9144000" cy="899996"/>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359959" tIns="179980" rIns="359959" bIns="179980" rtlCol="0" anchor="ctr"/>
          <a:lstStyle/>
          <a:p>
            <a:r>
              <a:rPr lang="pt-PT" dirty="0" smtClean="0"/>
              <a:t>TABLE OF CONTENTS</a:t>
            </a:r>
            <a:endParaRPr lang="pt-PT" dirty="0"/>
          </a:p>
        </p:txBody>
      </p:sp>
      <p:sp>
        <p:nvSpPr>
          <p:cNvPr id="6" name="TextBox 5"/>
          <p:cNvSpPr txBox="1">
            <a:spLocks/>
          </p:cNvSpPr>
          <p:nvPr/>
        </p:nvSpPr>
        <p:spPr>
          <a:xfrm>
            <a:off x="0" y="1649876"/>
            <a:ext cx="4572000" cy="2736283"/>
          </a:xfrm>
          <a:prstGeom prst="rect">
            <a:avLst/>
          </a:prstGeom>
          <a:noFill/>
        </p:spPr>
        <p:txBody>
          <a:bodyPr wrap="square" lIns="359959" tIns="89990" rIns="359959" bIns="89990" rtlCol="0">
            <a:spAutoFit/>
          </a:bodyPr>
          <a:lstStyle/>
          <a:p>
            <a:pPr algn="just">
              <a:spcAft>
                <a:spcPts val="1200"/>
              </a:spcAft>
            </a:pPr>
            <a:r>
              <a:rPr lang="pt-PT" sz="1200" dirty="0" smtClean="0">
                <a:solidFill>
                  <a:schemeClr val="accent1">
                    <a:lumMod val="50000"/>
                  </a:schemeClr>
                </a:solidFill>
              </a:rPr>
              <a:t>OPENING REMARKS </a:t>
            </a:r>
            <a:r>
              <a:rPr lang="pt-PT" sz="1200" dirty="0" smtClean="0">
                <a:solidFill>
                  <a:schemeClr val="accent1">
                    <a:lumMod val="50000"/>
                  </a:schemeClr>
                </a:solidFill>
              </a:rPr>
              <a:t>...............................................................</a:t>
            </a:r>
            <a:r>
              <a:rPr lang="pt-PT" sz="1200" dirty="0" smtClean="0">
                <a:solidFill>
                  <a:schemeClr val="accent1">
                    <a:lumMod val="50000"/>
                  </a:schemeClr>
                </a:solidFill>
              </a:rPr>
              <a:t>03</a:t>
            </a:r>
            <a:endParaRPr lang="pt-PT" sz="1200" dirty="0">
              <a:solidFill>
                <a:schemeClr val="accent1">
                  <a:lumMod val="50000"/>
                </a:schemeClr>
              </a:solidFill>
            </a:endParaRPr>
          </a:p>
          <a:p>
            <a:pPr algn="just">
              <a:spcAft>
                <a:spcPts val="1200"/>
              </a:spcAft>
            </a:pPr>
            <a:r>
              <a:rPr lang="pt-PT" sz="1200" dirty="0" smtClean="0">
                <a:solidFill>
                  <a:schemeClr val="accent1">
                    <a:lumMod val="50000"/>
                  </a:schemeClr>
                </a:solidFill>
              </a:rPr>
              <a:t>THE FINANCIAL INTELLIGENCE UNIT ......................................06</a:t>
            </a:r>
            <a:endParaRPr lang="pt-PT" sz="1200" dirty="0">
              <a:solidFill>
                <a:schemeClr val="accent1">
                  <a:lumMod val="50000"/>
                </a:schemeClr>
              </a:solidFill>
            </a:endParaRPr>
          </a:p>
          <a:p>
            <a:pPr algn="just">
              <a:spcAft>
                <a:spcPts val="1200"/>
              </a:spcAft>
            </a:pPr>
            <a:r>
              <a:rPr lang="pt-PT" sz="1200" dirty="0" smtClean="0">
                <a:solidFill>
                  <a:schemeClr val="accent1">
                    <a:lumMod val="50000"/>
                  </a:schemeClr>
                </a:solidFill>
              </a:rPr>
              <a:t>SUSPICIOUS TRANSACTIONS RECEIVED .................................</a:t>
            </a:r>
            <a:r>
              <a:rPr lang="pt-PT" sz="1200" dirty="0">
                <a:solidFill>
                  <a:schemeClr val="accent1">
                    <a:lumMod val="50000"/>
                  </a:schemeClr>
                </a:solidFill>
              </a:rPr>
              <a:t>09</a:t>
            </a:r>
          </a:p>
          <a:p>
            <a:pPr algn="just">
              <a:spcAft>
                <a:spcPts val="1200"/>
              </a:spcAft>
            </a:pPr>
            <a:r>
              <a:rPr lang="pt-PT" sz="1200" dirty="0" smtClean="0">
                <a:solidFill>
                  <a:schemeClr val="accent1">
                    <a:lumMod val="50000"/>
                  </a:schemeClr>
                </a:solidFill>
              </a:rPr>
              <a:t>THRESHOLD TRANSACTIONS RECEIVED..................................19</a:t>
            </a:r>
            <a:endParaRPr lang="pt-PT" sz="1200" dirty="0">
              <a:solidFill>
                <a:schemeClr val="accent1">
                  <a:lumMod val="50000"/>
                </a:schemeClr>
              </a:solidFill>
            </a:endParaRPr>
          </a:p>
          <a:p>
            <a:pPr algn="just">
              <a:spcAft>
                <a:spcPts val="1200"/>
              </a:spcAft>
            </a:pPr>
            <a:r>
              <a:rPr lang="pt-PT" sz="1200" dirty="0" smtClean="0">
                <a:solidFill>
                  <a:schemeClr val="accent1">
                    <a:lumMod val="50000"/>
                  </a:schemeClr>
                </a:solidFill>
              </a:rPr>
              <a:t>SUSPICIOUS CONFIRMED .......................................................20</a:t>
            </a:r>
            <a:endParaRPr lang="pt-PT" sz="1200" dirty="0">
              <a:solidFill>
                <a:schemeClr val="accent1">
                  <a:lumMod val="50000"/>
                </a:schemeClr>
              </a:solidFill>
            </a:endParaRPr>
          </a:p>
          <a:p>
            <a:pPr algn="just">
              <a:spcAft>
                <a:spcPts val="1200"/>
              </a:spcAft>
            </a:pPr>
            <a:r>
              <a:rPr lang="pt-PT" sz="1200" dirty="0" smtClean="0">
                <a:solidFill>
                  <a:schemeClr val="accent1">
                    <a:lumMod val="50000"/>
                  </a:schemeClr>
                </a:solidFill>
              </a:rPr>
              <a:t>PREDICATE OFFENCES ............................................................22</a:t>
            </a:r>
          </a:p>
          <a:p>
            <a:pPr algn="just">
              <a:spcAft>
                <a:spcPts val="1200"/>
              </a:spcAft>
            </a:pPr>
            <a:r>
              <a:rPr lang="pt-PT" sz="1200" dirty="0" smtClean="0">
                <a:solidFill>
                  <a:schemeClr val="accent1">
                    <a:lumMod val="50000"/>
                  </a:schemeClr>
                </a:solidFill>
              </a:rPr>
              <a:t>PREDICATE OFFENCES TO ML ................................................23</a:t>
            </a:r>
          </a:p>
          <a:p>
            <a:pPr algn="just">
              <a:spcAft>
                <a:spcPts val="1200"/>
              </a:spcAft>
            </a:pPr>
            <a:r>
              <a:rPr lang="pt-PT" sz="1200" dirty="0" smtClean="0">
                <a:solidFill>
                  <a:srgbClr val="254061"/>
                </a:solidFill>
              </a:rPr>
              <a:t>TERRORISM FINANCING ........................................................24</a:t>
            </a:r>
            <a:endParaRPr lang="pt-PT" sz="1200" dirty="0">
              <a:solidFill>
                <a:srgbClr val="254061"/>
              </a:solidFill>
            </a:endParaRPr>
          </a:p>
        </p:txBody>
      </p:sp>
      <p:sp>
        <p:nvSpPr>
          <p:cNvPr id="5" name="TextBox 4"/>
          <p:cNvSpPr txBox="1"/>
          <p:nvPr/>
        </p:nvSpPr>
        <p:spPr>
          <a:xfrm>
            <a:off x="4572000" y="1649876"/>
            <a:ext cx="4572000" cy="2059175"/>
          </a:xfrm>
          <a:prstGeom prst="rect">
            <a:avLst/>
          </a:prstGeom>
          <a:noFill/>
        </p:spPr>
        <p:txBody>
          <a:bodyPr wrap="square" lIns="359959" tIns="89990" rIns="359959" bIns="89990" rtlCol="0">
            <a:spAutoFit/>
          </a:bodyPr>
          <a:lstStyle/>
          <a:p>
            <a:pPr algn="just">
              <a:spcAft>
                <a:spcPts val="1200"/>
              </a:spcAft>
            </a:pPr>
            <a:r>
              <a:rPr lang="pt-PT" sz="1200" dirty="0" smtClean="0">
                <a:solidFill>
                  <a:srgbClr val="254061"/>
                </a:solidFill>
              </a:rPr>
              <a:t>RESTRICTIVE MEASURES ........................................................25</a:t>
            </a:r>
          </a:p>
          <a:p>
            <a:pPr algn="just">
              <a:spcAft>
                <a:spcPts val="1200"/>
              </a:spcAft>
            </a:pPr>
            <a:r>
              <a:rPr lang="pt-PT" sz="1200" dirty="0">
                <a:solidFill>
                  <a:srgbClr val="254061"/>
                </a:solidFill>
              </a:rPr>
              <a:t>FREEZING PROPOSALS </a:t>
            </a:r>
            <a:r>
              <a:rPr lang="pt-PT" sz="1200" dirty="0" smtClean="0">
                <a:solidFill>
                  <a:srgbClr val="254061"/>
                </a:solidFill>
              </a:rPr>
              <a:t>……..</a:t>
            </a:r>
            <a:r>
              <a:rPr lang="pt-PT" sz="1200" dirty="0" smtClean="0">
                <a:solidFill>
                  <a:srgbClr val="254061"/>
                </a:solidFill>
              </a:rPr>
              <a:t>....................................................</a:t>
            </a:r>
            <a:r>
              <a:rPr lang="pt-PT" sz="1200" dirty="0" smtClean="0">
                <a:solidFill>
                  <a:srgbClr val="254061"/>
                </a:solidFill>
              </a:rPr>
              <a:t>26</a:t>
            </a:r>
            <a:endParaRPr lang="pt-PT" sz="1200" dirty="0">
              <a:solidFill>
                <a:srgbClr val="254061"/>
              </a:solidFill>
            </a:endParaRPr>
          </a:p>
          <a:p>
            <a:pPr algn="just">
              <a:spcAft>
                <a:spcPts val="1200"/>
              </a:spcAft>
            </a:pPr>
            <a:r>
              <a:rPr lang="pt-PT" sz="1200" dirty="0" smtClean="0">
                <a:solidFill>
                  <a:srgbClr val="254061"/>
                </a:solidFill>
              </a:rPr>
              <a:t>INTERNATIONAL </a:t>
            </a:r>
            <a:r>
              <a:rPr lang="pt-PT" sz="1200" dirty="0" smtClean="0">
                <a:solidFill>
                  <a:srgbClr val="254061"/>
                </a:solidFill>
              </a:rPr>
              <a:t>COOPERATION ............................................28</a:t>
            </a:r>
            <a:endParaRPr lang="pt-PT" sz="1200" dirty="0">
              <a:solidFill>
                <a:srgbClr val="254061"/>
              </a:solidFill>
            </a:endParaRPr>
          </a:p>
          <a:p>
            <a:pPr algn="just">
              <a:spcAft>
                <a:spcPts val="1200"/>
              </a:spcAft>
            </a:pPr>
            <a:r>
              <a:rPr lang="pt-PT" sz="1200" dirty="0" smtClean="0">
                <a:solidFill>
                  <a:srgbClr val="254061"/>
                </a:solidFill>
              </a:rPr>
              <a:t>DOMESTIC COOPERATION .....................................................30</a:t>
            </a:r>
          </a:p>
          <a:p>
            <a:pPr algn="just">
              <a:spcAft>
                <a:spcPts val="1200"/>
              </a:spcAft>
            </a:pPr>
            <a:r>
              <a:rPr lang="pt-PT" sz="1200" dirty="0" smtClean="0">
                <a:solidFill>
                  <a:srgbClr val="254061"/>
                </a:solidFill>
              </a:rPr>
              <a:t>FEEDBACK ..............................................................................31</a:t>
            </a:r>
            <a:endParaRPr lang="pt-PT" sz="1200" dirty="0">
              <a:solidFill>
                <a:srgbClr val="254061"/>
              </a:solidFill>
            </a:endParaRPr>
          </a:p>
          <a:p>
            <a:pPr algn="just">
              <a:spcAft>
                <a:spcPts val="1200"/>
              </a:spcAft>
            </a:pPr>
            <a:r>
              <a:rPr lang="pt-PT" sz="1200" dirty="0" smtClean="0">
                <a:solidFill>
                  <a:srgbClr val="254061"/>
                </a:solidFill>
              </a:rPr>
              <a:t>DISSEMINATION OF INFORMATION ......................................32</a:t>
            </a:r>
            <a:endParaRPr lang="pt-PT" sz="1200" dirty="0">
              <a:solidFill>
                <a:srgbClr val="254061"/>
              </a:solidFill>
            </a:endParaRPr>
          </a:p>
        </p:txBody>
      </p:sp>
    </p:spTree>
    <p:extLst>
      <p:ext uri="{BB962C8B-B14F-4D97-AF65-F5344CB8AC3E}">
        <p14:creationId xmlns:p14="http://schemas.microsoft.com/office/powerpoint/2010/main" val="21070362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9144000" cy="899996"/>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359959" tIns="179980" rIns="359959" bIns="179980" rtlCol="0" anchor="ctr"/>
          <a:lstStyle/>
          <a:p>
            <a:r>
              <a:rPr lang="pt-PT" altLang="pt-PT" dirty="0">
                <a:solidFill>
                  <a:srgbClr val="FFFFFF"/>
                </a:solidFill>
                <a:latin typeface="Calibri" panose="020F0502020204030204" pitchFamily="34" charset="0"/>
              </a:rPr>
              <a:t>SUSPICIONS CONFIRMED</a:t>
            </a:r>
          </a:p>
        </p:txBody>
      </p:sp>
      <p:sp>
        <p:nvSpPr>
          <p:cNvPr id="6" name="TextBox 5"/>
          <p:cNvSpPr txBox="1"/>
          <p:nvPr/>
        </p:nvSpPr>
        <p:spPr>
          <a:xfrm>
            <a:off x="2940436" y="1385763"/>
            <a:ext cx="6192000" cy="2043786"/>
          </a:xfrm>
          <a:prstGeom prst="rect">
            <a:avLst/>
          </a:prstGeom>
          <a:noFill/>
        </p:spPr>
        <p:txBody>
          <a:bodyPr wrap="square" lIns="359959" tIns="89990" rIns="359959" bIns="89990" rtlCol="0" anchor="t">
            <a:spAutoFit/>
          </a:bodyPr>
          <a:lstStyle/>
          <a:p>
            <a:pPr algn="just"/>
            <a:r>
              <a:rPr lang="en-US" sz="1100" dirty="0">
                <a:solidFill>
                  <a:srgbClr val="254061"/>
                </a:solidFill>
              </a:rPr>
              <a:t>The </a:t>
            </a:r>
            <a:r>
              <a:rPr lang="en-US" sz="1100" dirty="0" smtClean="0">
                <a:solidFill>
                  <a:srgbClr val="254061"/>
                </a:solidFill>
              </a:rPr>
              <a:t>global </a:t>
            </a:r>
            <a:r>
              <a:rPr lang="en-US" sz="1100" dirty="0">
                <a:solidFill>
                  <a:srgbClr val="254061"/>
                </a:solidFill>
              </a:rPr>
              <a:t>information </a:t>
            </a:r>
            <a:r>
              <a:rPr lang="en-US" sz="1100" dirty="0" smtClean="0">
                <a:solidFill>
                  <a:srgbClr val="254061"/>
                </a:solidFill>
              </a:rPr>
              <a:t>gathered </a:t>
            </a:r>
            <a:r>
              <a:rPr lang="en-US" sz="1100" dirty="0">
                <a:solidFill>
                  <a:srgbClr val="254061"/>
                </a:solidFill>
              </a:rPr>
              <a:t>at the FIU comprises suspicious transaction reports, threshold reports, spontaneous </a:t>
            </a:r>
            <a:r>
              <a:rPr lang="en-US" sz="1100" dirty="0" smtClean="0">
                <a:solidFill>
                  <a:srgbClr val="254061"/>
                </a:solidFill>
              </a:rPr>
              <a:t>disclosures, </a:t>
            </a:r>
            <a:r>
              <a:rPr lang="en-US" sz="1100" dirty="0">
                <a:solidFill>
                  <a:srgbClr val="254061"/>
                </a:solidFill>
              </a:rPr>
              <a:t>additional information, dissemination and requests for national and international cooperation.</a:t>
            </a:r>
          </a:p>
          <a:p>
            <a:pPr algn="just"/>
            <a:endParaRPr lang="en-US" sz="1100" dirty="0">
              <a:solidFill>
                <a:srgbClr val="254061"/>
              </a:solidFill>
            </a:endParaRPr>
          </a:p>
          <a:p>
            <a:pPr algn="just"/>
            <a:r>
              <a:rPr lang="en-US" sz="1100" dirty="0" smtClean="0">
                <a:solidFill>
                  <a:srgbClr val="254061"/>
                </a:solidFill>
              </a:rPr>
              <a:t>The whole information is assessed and is enhanced by the addition of judicial</a:t>
            </a:r>
            <a:r>
              <a:rPr lang="en-US" sz="1100" dirty="0">
                <a:solidFill>
                  <a:srgbClr val="254061"/>
                </a:solidFill>
              </a:rPr>
              <a:t>, police, financial, </a:t>
            </a:r>
            <a:r>
              <a:rPr lang="en-US" sz="1100" dirty="0" smtClean="0">
                <a:solidFill>
                  <a:srgbClr val="254061"/>
                </a:solidFill>
              </a:rPr>
              <a:t>administrative and tax-related information, as well as </a:t>
            </a:r>
            <a:r>
              <a:rPr lang="en-US" sz="1100" dirty="0" smtClean="0">
                <a:solidFill>
                  <a:srgbClr val="254061"/>
                </a:solidFill>
              </a:rPr>
              <a:t>open </a:t>
            </a:r>
            <a:r>
              <a:rPr lang="en-US" sz="1100" dirty="0">
                <a:solidFill>
                  <a:srgbClr val="254061"/>
                </a:solidFill>
              </a:rPr>
              <a:t>sources.</a:t>
            </a:r>
          </a:p>
          <a:p>
            <a:pPr algn="just"/>
            <a:endParaRPr lang="en-US" sz="1100" dirty="0">
              <a:solidFill>
                <a:srgbClr val="254061"/>
              </a:solidFill>
            </a:endParaRPr>
          </a:p>
          <a:p>
            <a:pPr algn="just"/>
            <a:endParaRPr lang="en-US" sz="1100" dirty="0">
              <a:solidFill>
                <a:srgbClr val="254061"/>
              </a:solidFill>
            </a:endParaRPr>
          </a:p>
          <a:p>
            <a:pPr algn="just"/>
            <a:r>
              <a:rPr lang="en-US" sz="1100" dirty="0" smtClean="0">
                <a:solidFill>
                  <a:srgbClr val="254061"/>
                </a:solidFill>
              </a:rPr>
              <a:t>Suspicions that are confirmed (</a:t>
            </a:r>
            <a:r>
              <a:rPr lang="en-US" sz="1100" dirty="0">
                <a:solidFill>
                  <a:srgbClr val="254061"/>
                </a:solidFill>
              </a:rPr>
              <a:t>cases where </a:t>
            </a:r>
            <a:r>
              <a:rPr lang="en-US" sz="1100" dirty="0" smtClean="0">
                <a:solidFill>
                  <a:srgbClr val="254061"/>
                </a:solidFill>
              </a:rPr>
              <a:t>the evidence gathered </a:t>
            </a:r>
            <a:r>
              <a:rPr lang="en-US" sz="1100" dirty="0" err="1" smtClean="0">
                <a:solidFill>
                  <a:srgbClr val="254061"/>
                </a:solidFill>
              </a:rPr>
              <a:t>confirmes</a:t>
            </a:r>
            <a:r>
              <a:rPr lang="en-US" sz="1100" dirty="0" smtClean="0">
                <a:solidFill>
                  <a:srgbClr val="254061"/>
                </a:solidFill>
              </a:rPr>
              <a:t> </a:t>
            </a:r>
            <a:r>
              <a:rPr lang="en-US" sz="1100" dirty="0">
                <a:solidFill>
                  <a:srgbClr val="254061"/>
                </a:solidFill>
              </a:rPr>
              <a:t>the initial suspicion) are </a:t>
            </a:r>
            <a:r>
              <a:rPr lang="en-US" sz="1100" dirty="0" smtClean="0">
                <a:solidFill>
                  <a:srgbClr val="254061"/>
                </a:solidFill>
              </a:rPr>
              <a:t>forwarded to </a:t>
            </a:r>
            <a:r>
              <a:rPr lang="en-US" sz="1100" dirty="0">
                <a:solidFill>
                  <a:srgbClr val="254061"/>
                </a:solidFill>
              </a:rPr>
              <a:t>the judicial authorities and the competent criminal </a:t>
            </a:r>
            <a:r>
              <a:rPr lang="en-US" sz="1100" dirty="0" smtClean="0">
                <a:solidFill>
                  <a:srgbClr val="254061"/>
                </a:solidFill>
              </a:rPr>
              <a:t>police bodies </a:t>
            </a:r>
            <a:r>
              <a:rPr lang="en-US" sz="1100" dirty="0">
                <a:solidFill>
                  <a:srgbClr val="254061"/>
                </a:solidFill>
              </a:rPr>
              <a:t>for evaluation and possible prosecution</a:t>
            </a:r>
            <a:r>
              <a:rPr lang="pt-PT" sz="1100" dirty="0" smtClean="0">
                <a:solidFill>
                  <a:srgbClr val="254061"/>
                </a:solidFill>
              </a:rPr>
              <a:t>.</a:t>
            </a:r>
            <a:endParaRPr lang="pt-PT" sz="1100" dirty="0">
              <a:solidFill>
                <a:srgbClr val="254061"/>
              </a:solidFill>
            </a:endParaRPr>
          </a:p>
        </p:txBody>
      </p:sp>
      <p:sp>
        <p:nvSpPr>
          <p:cNvPr id="5" name="Slide Number Placeholder 1"/>
          <p:cNvSpPr>
            <a:spLocks noGrp="1"/>
          </p:cNvSpPr>
          <p:nvPr>
            <p:ph type="sldNum" sz="quarter" idx="12"/>
          </p:nvPr>
        </p:nvSpPr>
        <p:spPr>
          <a:xfrm>
            <a:off x="7858806" y="4767264"/>
            <a:ext cx="1285195" cy="273844"/>
          </a:xfrm>
        </p:spPr>
        <p:txBody>
          <a:bodyPr lIns="359959" tIns="89990" rIns="359959" bIns="89990"/>
          <a:lstStyle/>
          <a:p>
            <a:fld id="{6B9A430A-1239-824B-971C-3B3143C875C6}" type="slidenum">
              <a:rPr lang="en-US" sz="1000">
                <a:solidFill>
                  <a:srgbClr val="254061"/>
                </a:solidFill>
              </a:rPr>
              <a:pPr/>
              <a:t>20</a:t>
            </a:fld>
            <a:endParaRPr lang="en-US" sz="1000" dirty="0">
              <a:solidFill>
                <a:srgbClr val="254061"/>
              </a:solidFill>
            </a:endParaRPr>
          </a:p>
        </p:txBody>
      </p:sp>
      <p:sp>
        <p:nvSpPr>
          <p:cNvPr id="18" name="TextBox 17"/>
          <p:cNvSpPr txBox="1"/>
          <p:nvPr/>
        </p:nvSpPr>
        <p:spPr>
          <a:xfrm>
            <a:off x="0" y="1210849"/>
            <a:ext cx="2940436" cy="3240000"/>
          </a:xfrm>
          <a:prstGeom prst="rect">
            <a:avLst/>
          </a:prstGeom>
          <a:solidFill>
            <a:schemeClr val="accent1">
              <a:lumMod val="50000"/>
            </a:schemeClr>
          </a:solidFill>
        </p:spPr>
        <p:txBody>
          <a:bodyPr wrap="square" lIns="359959" tIns="89990" rIns="359959" bIns="89990" rtlCol="0" anchor="ctr">
            <a:noAutofit/>
          </a:bodyPr>
          <a:lstStyle/>
          <a:p>
            <a:pPr algn="r">
              <a:lnSpc>
                <a:spcPct val="150000"/>
              </a:lnSpc>
            </a:pPr>
            <a:r>
              <a:rPr lang="en-US" sz="1000" b="1" dirty="0">
                <a:solidFill>
                  <a:schemeClr val="bg1"/>
                </a:solidFill>
              </a:rPr>
              <a:t>THE ANALYSIS OF THE </a:t>
            </a:r>
            <a:r>
              <a:rPr lang="en-US" sz="1000" b="1" dirty="0" smtClean="0">
                <a:solidFill>
                  <a:schemeClr val="bg1"/>
                </a:solidFill>
              </a:rPr>
              <a:t>REPORTS TAKES </a:t>
            </a:r>
            <a:r>
              <a:rPr lang="en-US" sz="1000" b="1" dirty="0">
                <a:solidFill>
                  <a:schemeClr val="bg1"/>
                </a:solidFill>
              </a:rPr>
              <a:t>INTO ACCOUNT, </a:t>
            </a:r>
            <a:r>
              <a:rPr lang="en-US" sz="1000" b="1" dirty="0" smtClean="0">
                <a:solidFill>
                  <a:schemeClr val="bg1"/>
                </a:solidFill>
              </a:rPr>
              <a:t>BESIDES THE </a:t>
            </a:r>
            <a:r>
              <a:rPr lang="en-US" sz="1000" b="1" dirty="0">
                <a:solidFill>
                  <a:schemeClr val="bg1"/>
                </a:solidFill>
              </a:rPr>
              <a:t>REASON FOR THE </a:t>
            </a:r>
            <a:r>
              <a:rPr lang="en-US" sz="1000" b="1" dirty="0" smtClean="0">
                <a:solidFill>
                  <a:schemeClr val="bg1"/>
                </a:solidFill>
              </a:rPr>
              <a:t>SUSPICION RAISED </a:t>
            </a:r>
            <a:r>
              <a:rPr lang="en-US" sz="1000" b="1" dirty="0">
                <a:solidFill>
                  <a:schemeClr val="bg1"/>
                </a:solidFill>
              </a:rPr>
              <a:t>BY THE </a:t>
            </a:r>
            <a:r>
              <a:rPr lang="en-US" sz="1000" b="1" dirty="0" smtClean="0">
                <a:solidFill>
                  <a:schemeClr val="bg1"/>
                </a:solidFill>
              </a:rPr>
              <a:t>REPORTING ENTITY</a:t>
            </a:r>
            <a:r>
              <a:rPr lang="en-US" sz="1000" b="1" dirty="0">
                <a:solidFill>
                  <a:schemeClr val="bg1"/>
                </a:solidFill>
              </a:rPr>
              <a:t>, THE SUPPLEMENTARY INFORMATION COLLECTED</a:t>
            </a:r>
            <a:r>
              <a:rPr lang="pt-PT" sz="1000" b="1" dirty="0" smtClean="0">
                <a:solidFill>
                  <a:schemeClr val="bg1"/>
                </a:solidFill>
              </a:rPr>
              <a:t>.</a:t>
            </a:r>
            <a:endParaRPr lang="pt-PT" sz="1000" b="1" dirty="0">
              <a:solidFill>
                <a:srgbClr val="FFFFFF"/>
              </a:solidFill>
            </a:endParaRPr>
          </a:p>
        </p:txBody>
      </p:sp>
    </p:spTree>
    <p:extLst>
      <p:ext uri="{BB962C8B-B14F-4D97-AF65-F5344CB8AC3E}">
        <p14:creationId xmlns:p14="http://schemas.microsoft.com/office/powerpoint/2010/main" val="20733143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9144000" cy="899996"/>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359959" tIns="179980" rIns="359959" bIns="179980" rtlCol="0" anchor="ctr"/>
          <a:lstStyle/>
          <a:p>
            <a:r>
              <a:rPr lang="pt-PT" altLang="pt-PT" dirty="0">
                <a:solidFill>
                  <a:srgbClr val="FFFFFF"/>
                </a:solidFill>
                <a:latin typeface="Calibri" panose="020F0502020204030204" pitchFamily="34" charset="0"/>
              </a:rPr>
              <a:t>SUSPICIONS CONFIRMED</a:t>
            </a:r>
          </a:p>
        </p:txBody>
      </p:sp>
      <p:sp>
        <p:nvSpPr>
          <p:cNvPr id="6" name="TextBox 5"/>
          <p:cNvSpPr txBox="1"/>
          <p:nvPr/>
        </p:nvSpPr>
        <p:spPr>
          <a:xfrm>
            <a:off x="-1" y="1303615"/>
            <a:ext cx="9144000" cy="689569"/>
          </a:xfrm>
          <a:prstGeom prst="rect">
            <a:avLst/>
          </a:prstGeom>
          <a:noFill/>
        </p:spPr>
        <p:txBody>
          <a:bodyPr wrap="square" lIns="359959" tIns="89990" rIns="359959" bIns="89990" rtlCol="0">
            <a:spAutoFit/>
          </a:bodyPr>
          <a:lstStyle/>
          <a:p>
            <a:r>
              <a:rPr lang="en-US" sz="1100" dirty="0" smtClean="0">
                <a:solidFill>
                  <a:schemeClr val="tx2">
                    <a:lumMod val="75000"/>
                  </a:schemeClr>
                </a:solidFill>
              </a:rPr>
              <a:t>1.839 operational analysis were carried out, from which 994 were </a:t>
            </a:r>
            <a:r>
              <a:rPr lang="en-US" sz="1100" dirty="0">
                <a:solidFill>
                  <a:schemeClr val="tx2">
                    <a:lumMod val="75000"/>
                  </a:schemeClr>
                </a:solidFill>
              </a:rPr>
              <a:t>verified suspicions</a:t>
            </a:r>
            <a:r>
              <a:rPr lang="en-US" sz="1100" dirty="0" smtClean="0">
                <a:solidFill>
                  <a:schemeClr val="tx2">
                    <a:lumMod val="75000"/>
                  </a:schemeClr>
                </a:solidFill>
              </a:rPr>
              <a:t>, </a:t>
            </a:r>
            <a:r>
              <a:rPr lang="en-US" sz="1100" dirty="0" smtClean="0">
                <a:solidFill>
                  <a:schemeClr val="tx2">
                    <a:lumMod val="75000"/>
                  </a:schemeClr>
                </a:solidFill>
              </a:rPr>
              <a:t>388 </a:t>
            </a:r>
            <a:r>
              <a:rPr lang="en-US" sz="1100" dirty="0" smtClean="0">
                <a:solidFill>
                  <a:schemeClr val="tx2">
                    <a:lumMod val="75000"/>
                  </a:schemeClr>
                </a:solidFill>
              </a:rPr>
              <a:t>international </a:t>
            </a:r>
            <a:r>
              <a:rPr lang="en-US" sz="1100" dirty="0" smtClean="0">
                <a:solidFill>
                  <a:schemeClr val="tx2">
                    <a:lumMod val="75000"/>
                  </a:schemeClr>
                </a:solidFill>
              </a:rPr>
              <a:t>cooperation and 136 domestic cooperation.</a:t>
            </a:r>
          </a:p>
          <a:p>
            <a:endParaRPr lang="en-US" sz="1100" dirty="0" smtClean="0">
              <a:solidFill>
                <a:schemeClr val="tx2">
                  <a:lumMod val="75000"/>
                </a:schemeClr>
              </a:solidFill>
            </a:endParaRPr>
          </a:p>
          <a:p>
            <a:r>
              <a:rPr lang="en-US" sz="1100" dirty="0" smtClean="0">
                <a:solidFill>
                  <a:schemeClr val="tx2">
                    <a:lumMod val="75000"/>
                  </a:schemeClr>
                </a:solidFill>
              </a:rPr>
              <a:t>From the 994 </a:t>
            </a:r>
            <a:r>
              <a:rPr lang="en-US" sz="1100" dirty="0">
                <a:solidFill>
                  <a:schemeClr val="tx2">
                    <a:lumMod val="75000"/>
                  </a:schemeClr>
                </a:solidFill>
              </a:rPr>
              <a:t>suspicions confirmed</a:t>
            </a:r>
            <a:r>
              <a:rPr lang="en-US" sz="1100" dirty="0" smtClean="0">
                <a:solidFill>
                  <a:schemeClr val="tx2">
                    <a:lumMod val="75000"/>
                  </a:schemeClr>
                </a:solidFill>
              </a:rPr>
              <a:t>, </a:t>
            </a:r>
            <a:r>
              <a:rPr lang="en-US" sz="1100" dirty="0" smtClean="0">
                <a:solidFill>
                  <a:schemeClr val="tx2">
                    <a:lumMod val="75000"/>
                  </a:schemeClr>
                </a:solidFill>
              </a:rPr>
              <a:t>921 are of money </a:t>
            </a:r>
            <a:r>
              <a:rPr lang="en-US" sz="1100" dirty="0" smtClean="0">
                <a:solidFill>
                  <a:schemeClr val="tx2">
                    <a:lumMod val="75000"/>
                  </a:schemeClr>
                </a:solidFill>
              </a:rPr>
              <a:t>laundering, 4 </a:t>
            </a:r>
            <a:r>
              <a:rPr lang="en-US" sz="1100" dirty="0" smtClean="0">
                <a:solidFill>
                  <a:schemeClr val="tx2">
                    <a:lumMod val="75000"/>
                  </a:schemeClr>
                </a:solidFill>
              </a:rPr>
              <a:t>terrorism financing, </a:t>
            </a:r>
            <a:r>
              <a:rPr lang="en-US" sz="1100" dirty="0" smtClean="0">
                <a:solidFill>
                  <a:schemeClr val="tx2">
                    <a:lumMod val="75000"/>
                  </a:schemeClr>
                </a:solidFill>
              </a:rPr>
              <a:t>and 69 were undefined</a:t>
            </a:r>
            <a:r>
              <a:rPr lang="en-US" sz="1100" dirty="0" smtClean="0"/>
              <a:t>.</a:t>
            </a:r>
            <a:endParaRPr lang="en-US" sz="1100" dirty="0"/>
          </a:p>
        </p:txBody>
      </p:sp>
      <p:sp>
        <p:nvSpPr>
          <p:cNvPr id="5" name="Slide Number Placeholder 1"/>
          <p:cNvSpPr>
            <a:spLocks noGrp="1"/>
          </p:cNvSpPr>
          <p:nvPr>
            <p:ph type="sldNum" sz="quarter" idx="12"/>
          </p:nvPr>
        </p:nvSpPr>
        <p:spPr>
          <a:xfrm>
            <a:off x="7858806" y="4767264"/>
            <a:ext cx="1285195" cy="273844"/>
          </a:xfrm>
        </p:spPr>
        <p:txBody>
          <a:bodyPr lIns="359959" tIns="89990" rIns="359959" bIns="89990"/>
          <a:lstStyle/>
          <a:p>
            <a:fld id="{6B9A430A-1239-824B-971C-3B3143C875C6}" type="slidenum">
              <a:rPr lang="en-US" sz="1000">
                <a:solidFill>
                  <a:srgbClr val="254061"/>
                </a:solidFill>
              </a:rPr>
              <a:pPr/>
              <a:t>21</a:t>
            </a:fld>
            <a:endParaRPr lang="en-US" sz="1000" dirty="0">
              <a:solidFill>
                <a:srgbClr val="254061"/>
              </a:solidFill>
            </a:endParaRPr>
          </a:p>
        </p:txBody>
      </p:sp>
      <p:grpSp>
        <p:nvGrpSpPr>
          <p:cNvPr id="3" name="Group 2"/>
          <p:cNvGrpSpPr/>
          <p:nvPr/>
        </p:nvGrpSpPr>
        <p:grpSpPr>
          <a:xfrm>
            <a:off x="1603402" y="2300224"/>
            <a:ext cx="5937195" cy="572941"/>
            <a:chOff x="1603403" y="2768859"/>
            <a:chExt cx="5937195" cy="720000"/>
          </a:xfrm>
        </p:grpSpPr>
        <p:sp>
          <p:nvSpPr>
            <p:cNvPr id="9" name="Pentagon 8"/>
            <p:cNvSpPr/>
            <p:nvPr/>
          </p:nvSpPr>
          <p:spPr>
            <a:xfrm>
              <a:off x="1603403" y="2768859"/>
              <a:ext cx="2160000" cy="720000"/>
            </a:xfrm>
            <a:prstGeom prst="homePlate">
              <a:avLst/>
            </a:prstGeom>
            <a:solidFill>
              <a:schemeClr val="accent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lvl="0" algn="ctr"/>
              <a:r>
                <a:rPr lang="pt-PT" sz="1000" b="1" dirty="0">
                  <a:solidFill>
                    <a:srgbClr val="FFFFFF"/>
                  </a:solidFill>
                </a:rPr>
                <a:t>RECORDS CREATED</a:t>
              </a:r>
            </a:p>
            <a:p>
              <a:pPr lvl="0" algn="ctr"/>
              <a:r>
                <a:rPr lang="pt-PT" sz="1000" b="1" dirty="0" smtClean="0">
                  <a:solidFill>
                    <a:srgbClr val="FFFFFF"/>
                  </a:solidFill>
                </a:rPr>
                <a:t>11.706 (11.136 </a:t>
              </a:r>
              <a:r>
                <a:rPr lang="pt-PT" sz="1000" b="1" dirty="0" err="1" smtClean="0">
                  <a:solidFill>
                    <a:srgbClr val="FFFFFF"/>
                  </a:solidFill>
                </a:rPr>
                <a:t>STRs</a:t>
              </a:r>
              <a:r>
                <a:rPr lang="pt-PT" sz="1000" b="1" dirty="0" smtClean="0">
                  <a:solidFill>
                    <a:srgbClr val="FFFFFF"/>
                  </a:solidFill>
                </a:rPr>
                <a:t>)</a:t>
              </a:r>
              <a:endParaRPr lang="pt-PT" sz="1000" b="1" dirty="0">
                <a:solidFill>
                  <a:srgbClr val="FFFFFF"/>
                </a:solidFill>
              </a:endParaRPr>
            </a:p>
          </p:txBody>
        </p:sp>
        <p:sp>
          <p:nvSpPr>
            <p:cNvPr id="10" name="Chevron 9"/>
            <p:cNvSpPr/>
            <p:nvPr/>
          </p:nvSpPr>
          <p:spPr>
            <a:xfrm>
              <a:off x="5380598" y="2768859"/>
              <a:ext cx="2160000" cy="720000"/>
            </a:xfrm>
            <a:prstGeom prst="chevron">
              <a:avLst/>
            </a:prstGeom>
            <a:solidFill>
              <a:schemeClr val="accent1">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lvl="0" algn="ctr"/>
              <a:r>
                <a:rPr lang="pt-PT" sz="1200" b="1" dirty="0">
                  <a:solidFill>
                    <a:schemeClr val="bg1"/>
                  </a:solidFill>
                </a:rPr>
                <a:t>SUSPICIONS</a:t>
              </a:r>
              <a:r>
                <a:rPr lang="pt-PT" sz="1000" b="1" dirty="0">
                  <a:solidFill>
                    <a:schemeClr val="bg1"/>
                  </a:solidFill>
                </a:rPr>
                <a:t> CONFIRMED</a:t>
              </a:r>
            </a:p>
            <a:p>
              <a:pPr lvl="0" algn="ctr"/>
              <a:r>
                <a:rPr lang="pt-PT" sz="1000" b="1" dirty="0" smtClean="0">
                  <a:solidFill>
                    <a:schemeClr val="bg1"/>
                  </a:solidFill>
                </a:rPr>
                <a:t>994</a:t>
              </a:r>
              <a:endParaRPr lang="pt-PT" sz="1000" b="1" dirty="0">
                <a:solidFill>
                  <a:schemeClr val="bg1"/>
                </a:solidFill>
              </a:endParaRPr>
            </a:p>
          </p:txBody>
        </p:sp>
        <p:grpSp>
          <p:nvGrpSpPr>
            <p:cNvPr id="11" name="Group 10"/>
            <p:cNvGrpSpPr/>
            <p:nvPr/>
          </p:nvGrpSpPr>
          <p:grpSpPr>
            <a:xfrm>
              <a:off x="3492000" y="2768859"/>
              <a:ext cx="2160000" cy="720000"/>
              <a:chOff x="3608841" y="3202551"/>
              <a:chExt cx="2088000" cy="180000"/>
            </a:xfrm>
            <a:solidFill>
              <a:schemeClr val="accent1">
                <a:lumMod val="75000"/>
              </a:schemeClr>
            </a:solidFill>
          </p:grpSpPr>
          <p:sp>
            <p:nvSpPr>
              <p:cNvPr id="22" name="Chevron 21"/>
              <p:cNvSpPr/>
              <p:nvPr/>
            </p:nvSpPr>
            <p:spPr>
              <a:xfrm>
                <a:off x="3608841" y="3202551"/>
                <a:ext cx="2088000" cy="180000"/>
              </a:xfrm>
              <a:prstGeom prst="chevron">
                <a:avLst/>
              </a:prstGeom>
              <a:grp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endParaRPr lang="en-US" sz="1000" b="1" dirty="0">
                  <a:solidFill>
                    <a:srgbClr val="FFFFFF"/>
                  </a:solidFill>
                </a:endParaRPr>
              </a:p>
            </p:txBody>
          </p:sp>
          <p:sp>
            <p:nvSpPr>
              <p:cNvPr id="23" name="TextBox 22"/>
              <p:cNvSpPr txBox="1"/>
              <p:nvPr/>
            </p:nvSpPr>
            <p:spPr>
              <a:xfrm>
                <a:off x="3925262" y="3244204"/>
                <a:ext cx="1538617" cy="96694"/>
              </a:xfrm>
              <a:prstGeom prst="rect">
                <a:avLst/>
              </a:prstGeom>
              <a:noFill/>
              <a:ln>
                <a:noFill/>
              </a:ln>
              <a:effectLst/>
            </p:spPr>
            <p:txBody>
              <a:bodyPr wrap="square" lIns="0" tIns="0" rIns="0" bIns="0" rtlCol="0" anchor="ctr">
                <a:spAutoFit/>
              </a:bodyPr>
              <a:lstStyle/>
              <a:p>
                <a:pPr lvl="0" algn="ctr"/>
                <a:r>
                  <a:rPr lang="pt-PT" sz="1000" b="1" dirty="0">
                    <a:solidFill>
                      <a:schemeClr val="bg1"/>
                    </a:solidFill>
                  </a:rPr>
                  <a:t>INVESTIGATIONS</a:t>
                </a:r>
                <a:r>
                  <a:rPr lang="pt-PT" sz="800" b="1" dirty="0">
                    <a:solidFill>
                      <a:schemeClr val="bg1"/>
                    </a:solidFill>
                  </a:rPr>
                  <a:t> </a:t>
                </a:r>
              </a:p>
              <a:p>
                <a:pPr lvl="0" algn="ctr"/>
                <a:r>
                  <a:rPr lang="pt-PT" sz="1000" b="1" dirty="0" smtClean="0">
                    <a:solidFill>
                      <a:schemeClr val="bg1"/>
                    </a:solidFill>
                  </a:rPr>
                  <a:t>1.839</a:t>
                </a:r>
                <a:endParaRPr lang="pt-PT" sz="1000" b="1" dirty="0">
                  <a:solidFill>
                    <a:schemeClr val="bg1"/>
                  </a:solidFill>
                </a:endParaRPr>
              </a:p>
            </p:txBody>
          </p:sp>
        </p:grpSp>
      </p:grpSp>
      <p:graphicFrame>
        <p:nvGraphicFramePr>
          <p:cNvPr id="2" name="Tabela 1"/>
          <p:cNvGraphicFramePr>
            <a:graphicFrameLocks noGrp="1"/>
          </p:cNvGraphicFramePr>
          <p:nvPr>
            <p:extLst>
              <p:ext uri="{D42A27DB-BD31-4B8C-83A1-F6EECF244321}">
                <p14:modId xmlns:p14="http://schemas.microsoft.com/office/powerpoint/2010/main" val="698238772"/>
              </p:ext>
            </p:extLst>
          </p:nvPr>
        </p:nvGraphicFramePr>
        <p:xfrm>
          <a:off x="3133725" y="3180205"/>
          <a:ext cx="2876550" cy="952500"/>
        </p:xfrm>
        <a:graphic>
          <a:graphicData uri="http://schemas.openxmlformats.org/drawingml/2006/table">
            <a:tbl>
              <a:tblPr firstRow="1" firstCol="1" bandRow="1"/>
              <a:tblGrid>
                <a:gridCol w="1800225">
                  <a:extLst>
                    <a:ext uri="{9D8B030D-6E8A-4147-A177-3AD203B41FA5}">
                      <a16:colId xmlns:a16="http://schemas.microsoft.com/office/drawing/2014/main" val="2466509015"/>
                    </a:ext>
                  </a:extLst>
                </a:gridCol>
                <a:gridCol w="1076325">
                  <a:extLst>
                    <a:ext uri="{9D8B030D-6E8A-4147-A177-3AD203B41FA5}">
                      <a16:colId xmlns:a16="http://schemas.microsoft.com/office/drawing/2014/main" val="677286443"/>
                    </a:ext>
                  </a:extLst>
                </a:gridCol>
              </a:tblGrid>
              <a:tr h="190500">
                <a:tc>
                  <a:txBody>
                    <a:bodyPr/>
                    <a:lstStyle/>
                    <a:p>
                      <a:pPr>
                        <a:lnSpc>
                          <a:spcPct val="115000"/>
                        </a:lnSpc>
                        <a:spcBef>
                          <a:spcPts val="500"/>
                        </a:spcBef>
                        <a:spcAft>
                          <a:spcPts val="0"/>
                        </a:spcAft>
                      </a:pPr>
                      <a:r>
                        <a:rPr lang="pt-PT" sz="900" b="1" dirty="0" err="1" smtClean="0">
                          <a:effectLst/>
                          <a:latin typeface="Calibri Light" panose="020F0302020204030204" pitchFamily="34" charset="0"/>
                          <a:ea typeface="Times New Roman" panose="02020603050405020304" pitchFamily="18" charset="0"/>
                          <a:cs typeface="Times New Roman" panose="02020603050405020304" pitchFamily="18" charset="0"/>
                        </a:rPr>
                        <a:t>Type</a:t>
                      </a:r>
                      <a:r>
                        <a:rPr lang="pt-PT" sz="900" b="1" baseline="0" dirty="0" smtClean="0">
                          <a:effectLst/>
                          <a:latin typeface="Calibri Light" panose="020F0302020204030204" pitchFamily="34" charset="0"/>
                          <a:ea typeface="Times New Roman" panose="02020603050405020304" pitchFamily="18" charset="0"/>
                          <a:cs typeface="Times New Roman" panose="02020603050405020304" pitchFamily="18" charset="0"/>
                        </a:rPr>
                        <a:t> </a:t>
                      </a:r>
                      <a:r>
                        <a:rPr lang="pt-PT" sz="900" b="1" baseline="0" dirty="0" err="1" smtClean="0">
                          <a:effectLst/>
                          <a:latin typeface="Calibri Light" panose="020F0302020204030204" pitchFamily="34" charset="0"/>
                          <a:ea typeface="Times New Roman" panose="02020603050405020304" pitchFamily="18" charset="0"/>
                          <a:cs typeface="Times New Roman" panose="02020603050405020304" pitchFamily="18" charset="0"/>
                        </a:rPr>
                        <a:t>of</a:t>
                      </a:r>
                      <a:r>
                        <a:rPr lang="pt-PT" sz="900" b="1" baseline="0" dirty="0" smtClean="0">
                          <a:effectLst/>
                          <a:latin typeface="Calibri Light" panose="020F0302020204030204" pitchFamily="34" charset="0"/>
                          <a:ea typeface="Times New Roman" panose="02020603050405020304" pitchFamily="18" charset="0"/>
                          <a:cs typeface="Times New Roman" panose="02020603050405020304" pitchFamily="18" charset="0"/>
                        </a:rPr>
                        <a:t> </a:t>
                      </a:r>
                      <a:r>
                        <a:rPr lang="pt-PT" sz="900" b="1" baseline="0" dirty="0" err="1" smtClean="0">
                          <a:effectLst/>
                          <a:latin typeface="Calibri Light" panose="020F0302020204030204" pitchFamily="34" charset="0"/>
                          <a:ea typeface="Times New Roman" panose="02020603050405020304" pitchFamily="18" charset="0"/>
                          <a:cs typeface="Times New Roman" panose="02020603050405020304" pitchFamily="18" charset="0"/>
                        </a:rPr>
                        <a:t>Suspicion</a:t>
                      </a:r>
                      <a:endParaRPr lang="pt-PT" sz="10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b="1">
                          <a:effectLst/>
                          <a:latin typeface="Calibri Light" panose="020F0302020204030204" pitchFamily="34" charset="0"/>
                          <a:ea typeface="Times New Roman" panose="02020603050405020304" pitchFamily="18" charset="0"/>
                          <a:cs typeface="Times New Roman" panose="02020603050405020304" pitchFamily="18" charset="0"/>
                        </a:rPr>
                        <a:t>Total</a:t>
                      </a:r>
                      <a:endParaRPr lang="pt-PT"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676304115"/>
                  </a:ext>
                </a:extLst>
              </a:tr>
              <a:tr h="190500">
                <a:tc>
                  <a:txBody>
                    <a:bodyPr/>
                    <a:lstStyle/>
                    <a:p>
                      <a:pPr>
                        <a:lnSpc>
                          <a:spcPct val="115000"/>
                        </a:lnSpc>
                        <a:spcBef>
                          <a:spcPts val="500"/>
                        </a:spcBef>
                        <a:spcAft>
                          <a:spcPts val="0"/>
                        </a:spcAft>
                      </a:pPr>
                      <a:r>
                        <a:rPr lang="pt-PT" sz="900" dirty="0" smtClean="0">
                          <a:effectLst/>
                          <a:latin typeface="Calibri Light" panose="020F0302020204030204" pitchFamily="34" charset="0"/>
                          <a:ea typeface="Times New Roman" panose="02020603050405020304" pitchFamily="18" charset="0"/>
                          <a:cs typeface="Times New Roman" panose="02020603050405020304" pitchFamily="18" charset="0"/>
                        </a:rPr>
                        <a:t>ML</a:t>
                      </a:r>
                      <a:endParaRPr lang="pt-PT" sz="10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a:effectLst/>
                          <a:latin typeface="Calibri Light" panose="020F0302020204030204" pitchFamily="34" charset="0"/>
                          <a:ea typeface="Times New Roman" panose="02020603050405020304" pitchFamily="18" charset="0"/>
                          <a:cs typeface="Times New Roman" panose="02020603050405020304" pitchFamily="18" charset="0"/>
                        </a:rPr>
                        <a:t>921</a:t>
                      </a:r>
                      <a:endParaRPr lang="pt-PT"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219877607"/>
                  </a:ext>
                </a:extLst>
              </a:tr>
              <a:tr h="190500">
                <a:tc>
                  <a:txBody>
                    <a:bodyPr/>
                    <a:lstStyle/>
                    <a:p>
                      <a:pPr>
                        <a:lnSpc>
                          <a:spcPct val="115000"/>
                        </a:lnSpc>
                        <a:spcBef>
                          <a:spcPts val="500"/>
                        </a:spcBef>
                        <a:spcAft>
                          <a:spcPts val="0"/>
                        </a:spcAft>
                      </a:pPr>
                      <a:r>
                        <a:rPr lang="pt-PT" sz="900" dirty="0">
                          <a:effectLst/>
                          <a:latin typeface="Calibri Light" panose="020F0302020204030204" pitchFamily="34" charset="0"/>
                          <a:ea typeface="Times New Roman" panose="02020603050405020304" pitchFamily="18" charset="0"/>
                          <a:cs typeface="Times New Roman" panose="02020603050405020304" pitchFamily="18" charset="0"/>
                        </a:rPr>
                        <a:t>FT</a:t>
                      </a:r>
                      <a:endParaRPr lang="pt-PT" sz="10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a:effectLst/>
                          <a:latin typeface="Calibri Light" panose="020F0302020204030204" pitchFamily="34" charset="0"/>
                          <a:ea typeface="Times New Roman" panose="02020603050405020304" pitchFamily="18" charset="0"/>
                          <a:cs typeface="Times New Roman" panose="02020603050405020304" pitchFamily="18" charset="0"/>
                        </a:rPr>
                        <a:t>4</a:t>
                      </a:r>
                      <a:endParaRPr lang="pt-PT"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624197978"/>
                  </a:ext>
                </a:extLst>
              </a:tr>
              <a:tr h="190500">
                <a:tc>
                  <a:txBody>
                    <a:bodyPr/>
                    <a:lstStyle/>
                    <a:p>
                      <a:pPr>
                        <a:lnSpc>
                          <a:spcPct val="115000"/>
                        </a:lnSpc>
                        <a:spcBef>
                          <a:spcPts val="500"/>
                        </a:spcBef>
                        <a:spcAft>
                          <a:spcPts val="0"/>
                        </a:spcAft>
                      </a:pPr>
                      <a:r>
                        <a:rPr lang="pt-PT" sz="900" dirty="0" smtClean="0">
                          <a:effectLst/>
                          <a:latin typeface="Calibri Light" panose="020F0302020204030204" pitchFamily="34" charset="0"/>
                          <a:ea typeface="Times New Roman" panose="02020603050405020304" pitchFamily="18" charset="0"/>
                          <a:cs typeface="Times New Roman" panose="02020603050405020304" pitchFamily="18" charset="0"/>
                        </a:rPr>
                        <a:t>UND</a:t>
                      </a:r>
                      <a:endParaRPr lang="pt-PT" sz="10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a:effectLst/>
                          <a:latin typeface="Calibri Light" panose="020F0302020204030204" pitchFamily="34" charset="0"/>
                          <a:ea typeface="Times New Roman" panose="02020603050405020304" pitchFamily="18" charset="0"/>
                          <a:cs typeface="Times New Roman" panose="02020603050405020304" pitchFamily="18" charset="0"/>
                        </a:rPr>
                        <a:t>69</a:t>
                      </a:r>
                      <a:endParaRPr lang="pt-PT"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581399153"/>
                  </a:ext>
                </a:extLst>
              </a:tr>
              <a:tr h="190500">
                <a:tc>
                  <a:txBody>
                    <a:bodyPr/>
                    <a:lstStyle/>
                    <a:p>
                      <a:pPr>
                        <a:lnSpc>
                          <a:spcPct val="115000"/>
                        </a:lnSpc>
                        <a:spcBef>
                          <a:spcPts val="500"/>
                        </a:spcBef>
                        <a:spcAft>
                          <a:spcPts val="0"/>
                        </a:spcAft>
                      </a:pPr>
                      <a:r>
                        <a:rPr lang="pt-PT" sz="900" b="1" dirty="0" err="1" smtClean="0">
                          <a:effectLst/>
                          <a:latin typeface="Calibri Light" panose="020F0302020204030204" pitchFamily="34" charset="0"/>
                          <a:ea typeface="Times New Roman" panose="02020603050405020304" pitchFamily="18" charset="0"/>
                          <a:cs typeface="Times New Roman" panose="02020603050405020304" pitchFamily="18" charset="0"/>
                        </a:rPr>
                        <a:t>Overall</a:t>
                      </a:r>
                      <a:endParaRPr lang="pt-PT" sz="10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b="1" dirty="0">
                          <a:effectLst/>
                          <a:latin typeface="Calibri Light" panose="020F0302020204030204" pitchFamily="34" charset="0"/>
                          <a:ea typeface="Times New Roman" panose="02020603050405020304" pitchFamily="18" charset="0"/>
                          <a:cs typeface="Times New Roman" panose="02020603050405020304" pitchFamily="18" charset="0"/>
                        </a:rPr>
                        <a:t>994</a:t>
                      </a:r>
                      <a:endParaRPr lang="pt-PT" sz="10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515126105"/>
                  </a:ext>
                </a:extLst>
              </a:tr>
            </a:tbl>
          </a:graphicData>
        </a:graphic>
      </p:graphicFrame>
    </p:spTree>
    <p:extLst>
      <p:ext uri="{BB962C8B-B14F-4D97-AF65-F5344CB8AC3E}">
        <p14:creationId xmlns:p14="http://schemas.microsoft.com/office/powerpoint/2010/main" val="4439905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9144000" cy="899996"/>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359959" tIns="179980" rIns="359959" bIns="179980" rtlCol="0" anchor="ctr"/>
          <a:lstStyle/>
          <a:p>
            <a:r>
              <a:rPr lang="pt-PT" dirty="0"/>
              <a:t>PREDICATE OFFENCES</a:t>
            </a:r>
          </a:p>
        </p:txBody>
      </p:sp>
      <p:sp>
        <p:nvSpPr>
          <p:cNvPr id="6" name="TextBox 5"/>
          <p:cNvSpPr txBox="1"/>
          <p:nvPr/>
        </p:nvSpPr>
        <p:spPr>
          <a:xfrm>
            <a:off x="2839536" y="1969945"/>
            <a:ext cx="6192000" cy="1535954"/>
          </a:xfrm>
          <a:prstGeom prst="rect">
            <a:avLst/>
          </a:prstGeom>
          <a:noFill/>
        </p:spPr>
        <p:txBody>
          <a:bodyPr wrap="square" lIns="359959" tIns="89990" rIns="359959" bIns="89990" rtlCol="0">
            <a:spAutoFit/>
          </a:bodyPr>
          <a:lstStyle/>
          <a:p>
            <a:pPr algn="just"/>
            <a:r>
              <a:rPr lang="en-US" sz="1100" dirty="0" smtClean="0">
                <a:solidFill>
                  <a:srgbClr val="254061"/>
                </a:solidFill>
              </a:rPr>
              <a:t>Its</a:t>
            </a:r>
            <a:r>
              <a:rPr lang="en-US" sz="1100" dirty="0" smtClean="0">
                <a:solidFill>
                  <a:srgbClr val="254061"/>
                </a:solidFill>
              </a:rPr>
              <a:t> </a:t>
            </a:r>
            <a:r>
              <a:rPr lang="en-US" sz="1100" dirty="0">
                <a:solidFill>
                  <a:srgbClr val="254061"/>
                </a:solidFill>
              </a:rPr>
              <a:t>indication </a:t>
            </a:r>
            <a:r>
              <a:rPr lang="en-US" sz="1100" dirty="0" smtClean="0">
                <a:solidFill>
                  <a:srgbClr val="254061"/>
                </a:solidFill>
              </a:rPr>
              <a:t>provides clues </a:t>
            </a:r>
            <a:r>
              <a:rPr lang="en-US" sz="1100" dirty="0">
                <a:solidFill>
                  <a:srgbClr val="254061"/>
                </a:solidFill>
              </a:rPr>
              <a:t>for further investigation, while also being an indicator for the competent investigation entities in order to disseminate analysis reports. </a:t>
            </a:r>
          </a:p>
          <a:p>
            <a:pPr algn="just"/>
            <a:endParaRPr lang="en-US" sz="1100" dirty="0">
              <a:solidFill>
                <a:srgbClr val="254061"/>
              </a:solidFill>
            </a:endParaRPr>
          </a:p>
          <a:p>
            <a:pPr algn="just"/>
            <a:r>
              <a:rPr lang="en-US" sz="1100" dirty="0">
                <a:solidFill>
                  <a:srgbClr val="254061"/>
                </a:solidFill>
              </a:rPr>
              <a:t>Cyber crime is still the most detected predicate offence, followed by economic-financial crime</a:t>
            </a:r>
            <a:r>
              <a:rPr lang="en-US" sz="1100" dirty="0" smtClean="0">
                <a:solidFill>
                  <a:srgbClr val="254061"/>
                </a:solidFill>
              </a:rPr>
              <a:t>.</a:t>
            </a:r>
            <a:endParaRPr lang="pt-PT" sz="1100" dirty="0" smtClean="0">
              <a:solidFill>
                <a:srgbClr val="254061"/>
              </a:solidFill>
            </a:endParaRPr>
          </a:p>
          <a:p>
            <a:pPr algn="just"/>
            <a:endParaRPr lang="pt-PT" sz="1100" dirty="0" smtClean="0">
              <a:solidFill>
                <a:srgbClr val="254061"/>
              </a:solidFill>
            </a:endParaRPr>
          </a:p>
          <a:p>
            <a:pPr algn="just"/>
            <a:r>
              <a:rPr lang="en-US" sz="1100" dirty="0">
                <a:solidFill>
                  <a:srgbClr val="254061"/>
                </a:solidFill>
              </a:rPr>
              <a:t>The parameter known as </a:t>
            </a:r>
            <a:r>
              <a:rPr lang="en-US" sz="1100" dirty="0" smtClean="0">
                <a:solidFill>
                  <a:srgbClr val="254061"/>
                </a:solidFill>
              </a:rPr>
              <a:t>“Undefined" </a:t>
            </a:r>
            <a:r>
              <a:rPr lang="en-US" sz="1100" dirty="0">
                <a:solidFill>
                  <a:srgbClr val="254061"/>
                </a:solidFill>
              </a:rPr>
              <a:t>reflects the doubts </a:t>
            </a:r>
            <a:r>
              <a:rPr lang="en-US" sz="1100" dirty="0" smtClean="0">
                <a:solidFill>
                  <a:srgbClr val="254061"/>
                </a:solidFill>
              </a:rPr>
              <a:t>surrounding predicate </a:t>
            </a:r>
            <a:r>
              <a:rPr lang="en-US" sz="1100" dirty="0" smtClean="0">
                <a:solidFill>
                  <a:srgbClr val="254061"/>
                </a:solidFill>
              </a:rPr>
              <a:t>crime, </a:t>
            </a:r>
            <a:r>
              <a:rPr lang="en-US" sz="1100" dirty="0" smtClean="0">
                <a:solidFill>
                  <a:srgbClr val="254061"/>
                </a:solidFill>
              </a:rPr>
              <a:t>that </a:t>
            </a:r>
            <a:r>
              <a:rPr lang="en-US" sz="1100" dirty="0">
                <a:solidFill>
                  <a:srgbClr val="254061"/>
                </a:solidFill>
              </a:rPr>
              <a:t>will be </a:t>
            </a:r>
            <a:r>
              <a:rPr lang="en-US" sz="1100" dirty="0" smtClean="0">
                <a:solidFill>
                  <a:srgbClr val="254061"/>
                </a:solidFill>
              </a:rPr>
              <a:t>clarified </a:t>
            </a:r>
            <a:r>
              <a:rPr lang="en-US" sz="1100" dirty="0">
                <a:solidFill>
                  <a:srgbClr val="254061"/>
                </a:solidFill>
              </a:rPr>
              <a:t>in possible criminal proceedings</a:t>
            </a:r>
            <a:r>
              <a:rPr lang="pt-PT" sz="1100" dirty="0" smtClean="0">
                <a:solidFill>
                  <a:srgbClr val="254061"/>
                </a:solidFill>
              </a:rPr>
              <a:t>.</a:t>
            </a:r>
          </a:p>
          <a:p>
            <a:pPr algn="just"/>
            <a:endParaRPr lang="pt-PT" sz="1100" dirty="0" smtClean="0">
              <a:solidFill>
                <a:srgbClr val="254061"/>
              </a:solidFill>
            </a:endParaRPr>
          </a:p>
        </p:txBody>
      </p:sp>
      <p:sp>
        <p:nvSpPr>
          <p:cNvPr id="5" name="Slide Number Placeholder 1"/>
          <p:cNvSpPr>
            <a:spLocks noGrp="1"/>
          </p:cNvSpPr>
          <p:nvPr>
            <p:ph type="sldNum" sz="quarter" idx="12"/>
          </p:nvPr>
        </p:nvSpPr>
        <p:spPr>
          <a:xfrm>
            <a:off x="7858806" y="4767264"/>
            <a:ext cx="1285195" cy="273844"/>
          </a:xfrm>
        </p:spPr>
        <p:txBody>
          <a:bodyPr lIns="359959" tIns="89990" rIns="359959" bIns="89990"/>
          <a:lstStyle/>
          <a:p>
            <a:fld id="{6B9A430A-1239-824B-971C-3B3143C875C6}" type="slidenum">
              <a:rPr lang="en-US" sz="1000">
                <a:solidFill>
                  <a:srgbClr val="254061"/>
                </a:solidFill>
              </a:rPr>
              <a:pPr/>
              <a:t>22</a:t>
            </a:fld>
            <a:endParaRPr lang="en-US" sz="1000" dirty="0">
              <a:solidFill>
                <a:srgbClr val="254061"/>
              </a:solidFill>
            </a:endParaRPr>
          </a:p>
        </p:txBody>
      </p:sp>
      <p:sp>
        <p:nvSpPr>
          <p:cNvPr id="18" name="TextBox 17"/>
          <p:cNvSpPr txBox="1"/>
          <p:nvPr/>
        </p:nvSpPr>
        <p:spPr>
          <a:xfrm>
            <a:off x="0" y="1210849"/>
            <a:ext cx="2940436" cy="3240000"/>
          </a:xfrm>
          <a:prstGeom prst="rect">
            <a:avLst/>
          </a:prstGeom>
          <a:solidFill>
            <a:schemeClr val="accent1">
              <a:lumMod val="50000"/>
            </a:schemeClr>
          </a:solidFill>
        </p:spPr>
        <p:txBody>
          <a:bodyPr wrap="square" lIns="359959" tIns="89990" rIns="359959" bIns="89990" rtlCol="0" anchor="ctr">
            <a:noAutofit/>
          </a:bodyPr>
          <a:lstStyle/>
          <a:p>
            <a:pPr algn="r">
              <a:lnSpc>
                <a:spcPct val="150000"/>
              </a:lnSpc>
            </a:pPr>
            <a:r>
              <a:rPr lang="en-US" sz="1000" b="1" dirty="0">
                <a:solidFill>
                  <a:schemeClr val="bg1"/>
                </a:solidFill>
              </a:rPr>
              <a:t>THE PREDICATE OFFENCES  DETECTED </a:t>
            </a:r>
            <a:r>
              <a:rPr lang="en-US" sz="1000" b="1" dirty="0" smtClean="0">
                <a:solidFill>
                  <a:schemeClr val="bg1"/>
                </a:solidFill>
              </a:rPr>
              <a:t>ARE BASED ON THE OPERATIONAL ANALYSIS CARRIED OUT</a:t>
            </a:r>
            <a:r>
              <a:rPr lang="pt-PT" sz="1000" b="1" dirty="0" smtClean="0">
                <a:solidFill>
                  <a:schemeClr val="bg1"/>
                </a:solidFill>
              </a:rPr>
              <a:t>.</a:t>
            </a:r>
          </a:p>
        </p:txBody>
      </p:sp>
    </p:spTree>
    <p:extLst>
      <p:ext uri="{BB962C8B-B14F-4D97-AF65-F5344CB8AC3E}">
        <p14:creationId xmlns:p14="http://schemas.microsoft.com/office/powerpoint/2010/main" val="8831988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9144000" cy="899996"/>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359959" tIns="179980" rIns="359959" bIns="179980" rtlCol="0" anchor="ctr"/>
          <a:lstStyle/>
          <a:p>
            <a:r>
              <a:rPr lang="pt-PT" dirty="0"/>
              <a:t>PREDICATE OFFENCES TO MONEY LAUNDERING</a:t>
            </a:r>
          </a:p>
        </p:txBody>
      </p:sp>
      <p:sp>
        <p:nvSpPr>
          <p:cNvPr id="5" name="Slide Number Placeholder 1"/>
          <p:cNvSpPr>
            <a:spLocks noGrp="1"/>
          </p:cNvSpPr>
          <p:nvPr>
            <p:ph type="sldNum" sz="quarter" idx="12"/>
          </p:nvPr>
        </p:nvSpPr>
        <p:spPr>
          <a:xfrm>
            <a:off x="7858806" y="4767264"/>
            <a:ext cx="1285195" cy="273844"/>
          </a:xfrm>
        </p:spPr>
        <p:txBody>
          <a:bodyPr lIns="359959" tIns="89990" rIns="359959" bIns="89990"/>
          <a:lstStyle/>
          <a:p>
            <a:fld id="{6B9A430A-1239-824B-971C-3B3143C875C6}" type="slidenum">
              <a:rPr lang="en-US" sz="1000">
                <a:solidFill>
                  <a:srgbClr val="254061"/>
                </a:solidFill>
              </a:rPr>
              <a:pPr/>
              <a:t>23</a:t>
            </a:fld>
            <a:endParaRPr lang="en-US" sz="1000" dirty="0">
              <a:solidFill>
                <a:srgbClr val="254061"/>
              </a:solidFill>
            </a:endParaRPr>
          </a:p>
        </p:txBody>
      </p:sp>
      <p:graphicFrame>
        <p:nvGraphicFramePr>
          <p:cNvPr id="8" name="Gráfico 7"/>
          <p:cNvGraphicFramePr>
            <a:graphicFrameLocks/>
          </p:cNvGraphicFramePr>
          <p:nvPr>
            <p:extLst>
              <p:ext uri="{D42A27DB-BD31-4B8C-83A1-F6EECF244321}">
                <p14:modId xmlns:p14="http://schemas.microsoft.com/office/powerpoint/2010/main" val="3539414997"/>
              </p:ext>
            </p:extLst>
          </p:nvPr>
        </p:nvGraphicFramePr>
        <p:xfrm>
          <a:off x="4229622" y="1417263"/>
          <a:ext cx="4572000" cy="328136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Gráfico 9"/>
          <p:cNvGraphicFramePr>
            <a:graphicFrameLocks/>
          </p:cNvGraphicFramePr>
          <p:nvPr>
            <p:extLst>
              <p:ext uri="{D42A27DB-BD31-4B8C-83A1-F6EECF244321}">
                <p14:modId xmlns:p14="http://schemas.microsoft.com/office/powerpoint/2010/main" val="3348905120"/>
              </p:ext>
            </p:extLst>
          </p:nvPr>
        </p:nvGraphicFramePr>
        <p:xfrm>
          <a:off x="-148185" y="1478687"/>
          <a:ext cx="4720185" cy="294394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477207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9144000" cy="899996"/>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359959" tIns="179980" rIns="359959" bIns="179980" rtlCol="0" anchor="ctr"/>
          <a:lstStyle/>
          <a:p>
            <a:r>
              <a:rPr lang="pt-PT" dirty="0"/>
              <a:t>TERRORISM FINANCING</a:t>
            </a:r>
          </a:p>
        </p:txBody>
      </p:sp>
      <p:sp>
        <p:nvSpPr>
          <p:cNvPr id="5" name="Slide Number Placeholder 1"/>
          <p:cNvSpPr>
            <a:spLocks noGrp="1"/>
          </p:cNvSpPr>
          <p:nvPr>
            <p:ph type="sldNum" sz="quarter" idx="12"/>
          </p:nvPr>
        </p:nvSpPr>
        <p:spPr>
          <a:xfrm>
            <a:off x="7858806" y="4767264"/>
            <a:ext cx="1285195" cy="273844"/>
          </a:xfrm>
        </p:spPr>
        <p:txBody>
          <a:bodyPr lIns="359959" tIns="89990" rIns="359959" bIns="89990"/>
          <a:lstStyle/>
          <a:p>
            <a:fld id="{6B9A430A-1239-824B-971C-3B3143C875C6}" type="slidenum">
              <a:rPr lang="en-US" sz="1000">
                <a:solidFill>
                  <a:srgbClr val="254061"/>
                </a:solidFill>
              </a:rPr>
              <a:pPr/>
              <a:t>24</a:t>
            </a:fld>
            <a:endParaRPr lang="en-US" sz="1000" dirty="0">
              <a:solidFill>
                <a:srgbClr val="254061"/>
              </a:solidFill>
            </a:endParaRPr>
          </a:p>
        </p:txBody>
      </p:sp>
      <p:sp>
        <p:nvSpPr>
          <p:cNvPr id="2" name="CaixaDeTexto 1"/>
          <p:cNvSpPr txBox="1"/>
          <p:nvPr/>
        </p:nvSpPr>
        <p:spPr>
          <a:xfrm>
            <a:off x="3642571" y="2529583"/>
            <a:ext cx="5103863" cy="261610"/>
          </a:xfrm>
          <a:prstGeom prst="rect">
            <a:avLst/>
          </a:prstGeom>
          <a:noFill/>
        </p:spPr>
        <p:txBody>
          <a:bodyPr wrap="square" rtlCol="0">
            <a:spAutoFit/>
          </a:bodyPr>
          <a:lstStyle/>
          <a:p>
            <a:pPr algn="just"/>
            <a:r>
              <a:rPr lang="en-US" sz="1100" dirty="0">
                <a:solidFill>
                  <a:schemeClr val="accent1">
                    <a:lumMod val="50000"/>
                  </a:schemeClr>
                </a:solidFill>
                <a:latin typeface="+mj-lt"/>
              </a:rPr>
              <a:t>In 2022, 4 </a:t>
            </a:r>
            <a:r>
              <a:rPr lang="en-US" sz="1100" dirty="0" smtClean="0">
                <a:solidFill>
                  <a:schemeClr val="accent1">
                    <a:lumMod val="50000"/>
                  </a:schemeClr>
                </a:solidFill>
                <a:latin typeface="+mj-lt"/>
              </a:rPr>
              <a:t>analysis </a:t>
            </a:r>
            <a:r>
              <a:rPr lang="en-US" sz="1100" dirty="0">
                <a:solidFill>
                  <a:schemeClr val="accent1">
                    <a:lumMod val="50000"/>
                  </a:schemeClr>
                </a:solidFill>
                <a:latin typeface="+mj-lt"/>
              </a:rPr>
              <a:t>concerning </a:t>
            </a:r>
            <a:r>
              <a:rPr lang="en-US" sz="1100" dirty="0" smtClean="0">
                <a:solidFill>
                  <a:schemeClr val="accent1">
                    <a:lumMod val="50000"/>
                  </a:schemeClr>
                </a:solidFill>
                <a:latin typeface="+mj-lt"/>
              </a:rPr>
              <a:t>terrorism </a:t>
            </a:r>
            <a:r>
              <a:rPr lang="en-US" sz="1100" dirty="0" smtClean="0">
                <a:solidFill>
                  <a:schemeClr val="accent1">
                    <a:lumMod val="50000"/>
                  </a:schemeClr>
                </a:solidFill>
                <a:latin typeface="+mj-lt"/>
              </a:rPr>
              <a:t>financing were </a:t>
            </a:r>
            <a:r>
              <a:rPr lang="en-US" sz="1100" dirty="0">
                <a:solidFill>
                  <a:schemeClr val="accent1">
                    <a:lumMod val="50000"/>
                  </a:schemeClr>
                </a:solidFill>
                <a:latin typeface="+mj-lt"/>
              </a:rPr>
              <a:t>confirmed, 2 less than in 2021.</a:t>
            </a:r>
            <a:endParaRPr lang="pt-PT" sz="1100" dirty="0" smtClean="0">
              <a:solidFill>
                <a:schemeClr val="accent1">
                  <a:lumMod val="50000"/>
                </a:schemeClr>
              </a:solidFill>
              <a:latin typeface="+mj-lt"/>
            </a:endParaRPr>
          </a:p>
        </p:txBody>
      </p:sp>
      <p:sp>
        <p:nvSpPr>
          <p:cNvPr id="7" name="TextBox 17"/>
          <p:cNvSpPr txBox="1"/>
          <p:nvPr/>
        </p:nvSpPr>
        <p:spPr>
          <a:xfrm>
            <a:off x="0" y="1210849"/>
            <a:ext cx="2940436" cy="3240000"/>
          </a:xfrm>
          <a:prstGeom prst="rect">
            <a:avLst/>
          </a:prstGeom>
          <a:solidFill>
            <a:schemeClr val="accent1">
              <a:lumMod val="50000"/>
            </a:schemeClr>
          </a:solidFill>
        </p:spPr>
        <p:txBody>
          <a:bodyPr wrap="square" lIns="359959" tIns="89990" rIns="359959" bIns="89990" rtlCol="0" anchor="ctr">
            <a:noAutofit/>
          </a:bodyPr>
          <a:lstStyle/>
          <a:p>
            <a:pPr algn="r">
              <a:lnSpc>
                <a:spcPct val="150000"/>
              </a:lnSpc>
            </a:pPr>
            <a:r>
              <a:rPr lang="en-US" sz="1000" b="1" dirty="0">
                <a:solidFill>
                  <a:schemeClr val="bg1"/>
                </a:solidFill>
              </a:rPr>
              <a:t>TERRORISM FINANCING IS A CONDUCT </a:t>
            </a:r>
            <a:r>
              <a:rPr lang="en-US" sz="1000" b="1" dirty="0" smtClean="0">
                <a:solidFill>
                  <a:schemeClr val="bg1"/>
                </a:solidFill>
              </a:rPr>
              <a:t>PROVIDED </a:t>
            </a:r>
            <a:r>
              <a:rPr lang="en-US" sz="1000" b="1" dirty="0" smtClean="0">
                <a:solidFill>
                  <a:schemeClr val="bg1"/>
                </a:solidFill>
              </a:rPr>
              <a:t>AND </a:t>
            </a:r>
            <a:r>
              <a:rPr lang="en-US" sz="1000" b="1" dirty="0">
                <a:solidFill>
                  <a:schemeClr val="bg1"/>
                </a:solidFill>
              </a:rPr>
              <a:t>PUNISHED </a:t>
            </a:r>
            <a:r>
              <a:rPr lang="en-US" sz="1000" b="1" dirty="0" smtClean="0">
                <a:solidFill>
                  <a:schemeClr val="bg1"/>
                </a:solidFill>
              </a:rPr>
              <a:t>BY </a:t>
            </a:r>
            <a:r>
              <a:rPr lang="en-US" sz="1000" b="1" dirty="0">
                <a:solidFill>
                  <a:schemeClr val="bg1"/>
                </a:solidFill>
              </a:rPr>
              <a:t>ARTICLE </a:t>
            </a:r>
            <a:r>
              <a:rPr lang="en-US" sz="1000" b="1" dirty="0" smtClean="0">
                <a:solidFill>
                  <a:schemeClr val="bg1"/>
                </a:solidFill>
              </a:rPr>
              <a:t>5-A </a:t>
            </a:r>
            <a:r>
              <a:rPr lang="en-US" sz="1000" b="1" dirty="0">
                <a:solidFill>
                  <a:schemeClr val="bg1"/>
                </a:solidFill>
              </a:rPr>
              <a:t>OF LAW 52/2003 OF </a:t>
            </a:r>
            <a:r>
              <a:rPr lang="en-US" sz="1000" b="1" dirty="0" smtClean="0">
                <a:solidFill>
                  <a:schemeClr val="bg1"/>
                </a:solidFill>
              </a:rPr>
              <a:t>AUGUST 22</a:t>
            </a:r>
            <a:r>
              <a:rPr lang="en-US" sz="1000" b="1" baseline="30000" dirty="0" smtClean="0">
                <a:solidFill>
                  <a:schemeClr val="bg1"/>
                </a:solidFill>
              </a:rPr>
              <a:t>nd</a:t>
            </a:r>
            <a:r>
              <a:rPr lang="en-US" sz="1000" b="1" dirty="0" smtClean="0">
                <a:solidFill>
                  <a:schemeClr val="bg1"/>
                </a:solidFill>
              </a:rPr>
              <a:t>. IT </a:t>
            </a:r>
            <a:r>
              <a:rPr lang="en-US" sz="1000" b="1" dirty="0">
                <a:solidFill>
                  <a:schemeClr val="bg1"/>
                </a:solidFill>
              </a:rPr>
              <a:t>IS THE RESPONSIBILITY OF THE FIU TO EXAMINE </a:t>
            </a:r>
            <a:r>
              <a:rPr lang="en-US" sz="1000" b="1" dirty="0" smtClean="0">
                <a:solidFill>
                  <a:schemeClr val="bg1"/>
                </a:solidFill>
              </a:rPr>
              <a:t>THE SUSPICIOUS TRANSACTION REPORTS AND </a:t>
            </a:r>
            <a:r>
              <a:rPr lang="en-US" sz="1000" b="1" dirty="0">
                <a:solidFill>
                  <a:schemeClr val="bg1"/>
                </a:solidFill>
              </a:rPr>
              <a:t>OTHER SOURCES CONCERNING </a:t>
            </a:r>
            <a:r>
              <a:rPr lang="en-US" sz="1000" b="1" dirty="0" smtClean="0">
                <a:solidFill>
                  <a:schemeClr val="bg1"/>
                </a:solidFill>
              </a:rPr>
              <a:t>TERRORISM FINANCING</a:t>
            </a:r>
            <a:r>
              <a:rPr lang="pt-PT" sz="1000" b="1" dirty="0" smtClean="0">
                <a:solidFill>
                  <a:schemeClr val="bg1"/>
                </a:solidFill>
              </a:rPr>
              <a:t>.</a:t>
            </a:r>
            <a:endParaRPr lang="pt-PT" sz="1000" b="1" dirty="0">
              <a:solidFill>
                <a:srgbClr val="FFFFFF"/>
              </a:solidFill>
            </a:endParaRPr>
          </a:p>
        </p:txBody>
      </p:sp>
    </p:spTree>
    <p:extLst>
      <p:ext uri="{BB962C8B-B14F-4D97-AF65-F5344CB8AC3E}">
        <p14:creationId xmlns:p14="http://schemas.microsoft.com/office/powerpoint/2010/main" val="17829515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9144000" cy="899996"/>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359959" tIns="179980" rIns="359959" bIns="179980" rtlCol="0" anchor="ctr"/>
          <a:lstStyle/>
          <a:p>
            <a:r>
              <a:rPr lang="pt-PT" dirty="0" smtClean="0"/>
              <a:t>RESTRICTIVE MEASURES</a:t>
            </a:r>
            <a:endParaRPr lang="pt-PT" dirty="0"/>
          </a:p>
        </p:txBody>
      </p:sp>
      <p:sp>
        <p:nvSpPr>
          <p:cNvPr id="5" name="Slide Number Placeholder 1"/>
          <p:cNvSpPr>
            <a:spLocks noGrp="1"/>
          </p:cNvSpPr>
          <p:nvPr>
            <p:ph type="sldNum" sz="quarter" idx="12"/>
          </p:nvPr>
        </p:nvSpPr>
        <p:spPr>
          <a:xfrm>
            <a:off x="7858806" y="4767264"/>
            <a:ext cx="1285195" cy="273844"/>
          </a:xfrm>
        </p:spPr>
        <p:txBody>
          <a:bodyPr lIns="359959" tIns="89990" rIns="359959" bIns="89990"/>
          <a:lstStyle/>
          <a:p>
            <a:fld id="{6B9A430A-1239-824B-971C-3B3143C875C6}" type="slidenum">
              <a:rPr lang="en-US" sz="1000">
                <a:solidFill>
                  <a:srgbClr val="254061"/>
                </a:solidFill>
              </a:rPr>
              <a:pPr/>
              <a:t>25</a:t>
            </a:fld>
            <a:endParaRPr lang="en-US" sz="1000" dirty="0">
              <a:solidFill>
                <a:srgbClr val="254061"/>
              </a:solidFill>
            </a:endParaRPr>
          </a:p>
        </p:txBody>
      </p:sp>
      <p:sp>
        <p:nvSpPr>
          <p:cNvPr id="2" name="CaixaDeTexto 1"/>
          <p:cNvSpPr txBox="1"/>
          <p:nvPr/>
        </p:nvSpPr>
        <p:spPr>
          <a:xfrm>
            <a:off x="3642571" y="1756532"/>
            <a:ext cx="5103863" cy="1446550"/>
          </a:xfrm>
          <a:prstGeom prst="rect">
            <a:avLst/>
          </a:prstGeom>
          <a:noFill/>
        </p:spPr>
        <p:txBody>
          <a:bodyPr wrap="square" rtlCol="0">
            <a:spAutoFit/>
          </a:bodyPr>
          <a:lstStyle/>
          <a:p>
            <a:pPr algn="just"/>
            <a:r>
              <a:rPr lang="en-US" sz="1100" dirty="0">
                <a:solidFill>
                  <a:schemeClr val="accent1">
                    <a:lumMod val="50000"/>
                  </a:schemeClr>
                </a:solidFill>
                <a:latin typeface="+mj-lt"/>
              </a:rPr>
              <a:t>The restrictive measures regime is governed by Law 97/2017 of </a:t>
            </a:r>
            <a:r>
              <a:rPr lang="en-US" sz="1100" dirty="0" smtClean="0">
                <a:solidFill>
                  <a:schemeClr val="accent1">
                    <a:lumMod val="50000"/>
                  </a:schemeClr>
                </a:solidFill>
                <a:latin typeface="+mj-lt"/>
              </a:rPr>
              <a:t>August 23rd.</a:t>
            </a:r>
            <a:endParaRPr lang="en-US" sz="1100" dirty="0">
              <a:solidFill>
                <a:schemeClr val="accent1">
                  <a:lumMod val="50000"/>
                </a:schemeClr>
              </a:solidFill>
              <a:latin typeface="+mj-lt"/>
            </a:endParaRPr>
          </a:p>
          <a:p>
            <a:pPr algn="just"/>
            <a:endParaRPr lang="en-US" sz="1100" dirty="0">
              <a:solidFill>
                <a:schemeClr val="accent1">
                  <a:lumMod val="50000"/>
                </a:schemeClr>
              </a:solidFill>
              <a:latin typeface="+mj-lt"/>
            </a:endParaRPr>
          </a:p>
          <a:p>
            <a:pPr algn="just"/>
            <a:endParaRPr lang="en-US" sz="1100" dirty="0">
              <a:solidFill>
                <a:schemeClr val="accent1">
                  <a:lumMod val="50000"/>
                </a:schemeClr>
              </a:solidFill>
              <a:latin typeface="+mj-lt"/>
            </a:endParaRPr>
          </a:p>
          <a:p>
            <a:pPr algn="just"/>
            <a:r>
              <a:rPr lang="en-US" sz="1100" dirty="0">
                <a:solidFill>
                  <a:schemeClr val="accent1">
                    <a:lumMod val="50000"/>
                  </a:schemeClr>
                </a:solidFill>
                <a:latin typeface="+mj-lt"/>
              </a:rPr>
              <a:t>In 2022, </a:t>
            </a:r>
            <a:r>
              <a:rPr lang="en-US" sz="1100" dirty="0" smtClean="0">
                <a:solidFill>
                  <a:schemeClr val="accent1">
                    <a:lumMod val="50000"/>
                  </a:schemeClr>
                </a:solidFill>
                <a:latin typeface="+mj-lt"/>
              </a:rPr>
              <a:t>189 hits </a:t>
            </a:r>
            <a:r>
              <a:rPr lang="en-US" sz="1100" dirty="0">
                <a:solidFill>
                  <a:schemeClr val="accent1">
                    <a:lumMod val="50000"/>
                  </a:schemeClr>
                </a:solidFill>
                <a:latin typeface="+mj-lt"/>
              </a:rPr>
              <a:t>were </a:t>
            </a:r>
            <a:r>
              <a:rPr lang="en-US" sz="1100" dirty="0" smtClean="0">
                <a:solidFill>
                  <a:schemeClr val="accent1">
                    <a:lumMod val="50000"/>
                  </a:schemeClr>
                </a:solidFill>
                <a:latin typeface="+mj-lt"/>
              </a:rPr>
              <a:t>created linked </a:t>
            </a:r>
            <a:r>
              <a:rPr lang="en-US" sz="1100" dirty="0" smtClean="0">
                <a:solidFill>
                  <a:schemeClr val="accent1">
                    <a:lumMod val="50000"/>
                  </a:schemeClr>
                </a:solidFill>
                <a:latin typeface="+mj-lt"/>
              </a:rPr>
              <a:t>to restrictive </a:t>
            </a:r>
            <a:r>
              <a:rPr lang="en-US" sz="1100" dirty="0" smtClean="0">
                <a:solidFill>
                  <a:schemeClr val="accent1">
                    <a:lumMod val="50000"/>
                  </a:schemeClr>
                </a:solidFill>
                <a:latin typeface="+mj-lt"/>
              </a:rPr>
              <a:t>measures</a:t>
            </a:r>
            <a:r>
              <a:rPr lang="pt-PT" sz="1100" dirty="0" smtClean="0">
                <a:solidFill>
                  <a:schemeClr val="accent1">
                    <a:lumMod val="50000"/>
                  </a:schemeClr>
                </a:solidFill>
                <a:latin typeface="+mj-lt"/>
              </a:rPr>
              <a:t>.</a:t>
            </a:r>
            <a:endParaRPr lang="pt-PT" sz="1100" dirty="0" smtClean="0">
              <a:solidFill>
                <a:schemeClr val="accent1">
                  <a:lumMod val="50000"/>
                </a:schemeClr>
              </a:solidFill>
              <a:latin typeface="+mj-lt"/>
            </a:endParaRPr>
          </a:p>
          <a:p>
            <a:pPr algn="just"/>
            <a:endParaRPr lang="pt-PT" sz="1100" dirty="0">
              <a:solidFill>
                <a:schemeClr val="accent1">
                  <a:lumMod val="50000"/>
                </a:schemeClr>
              </a:solidFill>
              <a:latin typeface="+mj-lt"/>
            </a:endParaRPr>
          </a:p>
          <a:p>
            <a:pPr algn="just"/>
            <a:endParaRPr lang="pt-PT" sz="1100" dirty="0" smtClean="0">
              <a:solidFill>
                <a:schemeClr val="accent1">
                  <a:lumMod val="50000"/>
                </a:schemeClr>
              </a:solidFill>
              <a:latin typeface="+mj-lt"/>
            </a:endParaRPr>
          </a:p>
          <a:p>
            <a:pPr algn="just"/>
            <a:endParaRPr lang="pt-PT" sz="1100" dirty="0">
              <a:solidFill>
                <a:schemeClr val="accent1">
                  <a:lumMod val="50000"/>
                </a:schemeClr>
              </a:solidFill>
              <a:latin typeface="+mj-lt"/>
            </a:endParaRPr>
          </a:p>
          <a:p>
            <a:pPr algn="just"/>
            <a:endParaRPr lang="pt-PT" sz="1100" dirty="0" smtClean="0">
              <a:solidFill>
                <a:schemeClr val="accent1">
                  <a:lumMod val="50000"/>
                </a:schemeClr>
              </a:solidFill>
              <a:latin typeface="+mj-lt"/>
            </a:endParaRPr>
          </a:p>
        </p:txBody>
      </p:sp>
      <p:sp>
        <p:nvSpPr>
          <p:cNvPr id="7" name="TextBox 17"/>
          <p:cNvSpPr txBox="1"/>
          <p:nvPr/>
        </p:nvSpPr>
        <p:spPr>
          <a:xfrm>
            <a:off x="0" y="1210849"/>
            <a:ext cx="2940436" cy="3240000"/>
          </a:xfrm>
          <a:prstGeom prst="rect">
            <a:avLst/>
          </a:prstGeom>
          <a:solidFill>
            <a:schemeClr val="accent1">
              <a:lumMod val="50000"/>
            </a:schemeClr>
          </a:solidFill>
        </p:spPr>
        <p:txBody>
          <a:bodyPr wrap="square" lIns="359959" tIns="89990" rIns="359959" bIns="89990" rtlCol="0" anchor="ctr">
            <a:noAutofit/>
          </a:bodyPr>
          <a:lstStyle/>
          <a:p>
            <a:pPr algn="r">
              <a:lnSpc>
                <a:spcPct val="150000"/>
              </a:lnSpc>
            </a:pPr>
            <a:r>
              <a:rPr lang="en-US" sz="1000" b="1" dirty="0">
                <a:solidFill>
                  <a:schemeClr val="bg1"/>
                </a:solidFill>
              </a:rPr>
              <a:t>RESTRICTIVE MEASURES ARE </a:t>
            </a:r>
            <a:r>
              <a:rPr lang="en-US" sz="1000" b="1" dirty="0" smtClean="0">
                <a:solidFill>
                  <a:schemeClr val="bg1"/>
                </a:solidFill>
              </a:rPr>
              <a:t>DEFINED </a:t>
            </a:r>
            <a:r>
              <a:rPr lang="en-US" sz="1000" b="1" dirty="0">
                <a:solidFill>
                  <a:schemeClr val="bg1"/>
                </a:solidFill>
              </a:rPr>
              <a:t>IN LISTS </a:t>
            </a:r>
            <a:r>
              <a:rPr lang="en-US" sz="1000" b="1" dirty="0" smtClean="0">
                <a:solidFill>
                  <a:schemeClr val="bg1"/>
                </a:solidFill>
              </a:rPr>
              <a:t>PUBLISHED </a:t>
            </a:r>
            <a:r>
              <a:rPr lang="en-US" sz="1000" b="1" dirty="0">
                <a:solidFill>
                  <a:schemeClr val="bg1"/>
                </a:solidFill>
              </a:rPr>
              <a:t>AND </a:t>
            </a:r>
            <a:r>
              <a:rPr lang="en-US" sz="1000" b="1" dirty="0" smtClean="0">
                <a:solidFill>
                  <a:schemeClr val="bg1"/>
                </a:solidFill>
              </a:rPr>
              <a:t>KEPT </a:t>
            </a:r>
            <a:r>
              <a:rPr lang="en-US" sz="1000" b="1" dirty="0">
                <a:solidFill>
                  <a:schemeClr val="bg1"/>
                </a:solidFill>
              </a:rPr>
              <a:t>BY THE UNITED NATIONS AND THE EUROPEAN UNION</a:t>
            </a:r>
            <a:r>
              <a:rPr lang="pt-PT" sz="1000" b="1" dirty="0" smtClean="0">
                <a:solidFill>
                  <a:schemeClr val="bg1"/>
                </a:solidFill>
              </a:rPr>
              <a:t>.</a:t>
            </a:r>
            <a:endParaRPr lang="pt-PT" sz="1000" b="1" dirty="0">
              <a:solidFill>
                <a:srgbClr val="FFFFFF"/>
              </a:solidFill>
            </a:endParaRPr>
          </a:p>
        </p:txBody>
      </p:sp>
    </p:spTree>
    <p:extLst>
      <p:ext uri="{BB962C8B-B14F-4D97-AF65-F5344CB8AC3E}">
        <p14:creationId xmlns:p14="http://schemas.microsoft.com/office/powerpoint/2010/main" val="42264509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9144000" cy="899996"/>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359959" tIns="179980" rIns="359959" bIns="179980" rtlCol="0" anchor="ctr"/>
          <a:lstStyle/>
          <a:p>
            <a:r>
              <a:rPr lang="pt-PT" dirty="0"/>
              <a:t>FREEZING PROPOSALS</a:t>
            </a:r>
            <a:endParaRPr lang="pt-PT" dirty="0"/>
          </a:p>
        </p:txBody>
      </p:sp>
      <p:sp>
        <p:nvSpPr>
          <p:cNvPr id="6" name="TextBox 5"/>
          <p:cNvSpPr txBox="1"/>
          <p:nvPr/>
        </p:nvSpPr>
        <p:spPr>
          <a:xfrm>
            <a:off x="2952001" y="1631984"/>
            <a:ext cx="6192000" cy="2213063"/>
          </a:xfrm>
          <a:prstGeom prst="rect">
            <a:avLst/>
          </a:prstGeom>
          <a:noFill/>
        </p:spPr>
        <p:txBody>
          <a:bodyPr wrap="square" lIns="359959" tIns="89990" rIns="359959" bIns="89990" rtlCol="0">
            <a:spAutoFit/>
          </a:bodyPr>
          <a:lstStyle/>
          <a:p>
            <a:pPr algn="just"/>
            <a:r>
              <a:rPr lang="en-US" sz="1100" dirty="0">
                <a:solidFill>
                  <a:srgbClr val="254061"/>
                </a:solidFill>
              </a:rPr>
              <a:t>Under the </a:t>
            </a:r>
            <a:r>
              <a:rPr lang="en-US" sz="1100" dirty="0" smtClean="0">
                <a:solidFill>
                  <a:srgbClr val="254061"/>
                </a:solidFill>
              </a:rPr>
              <a:t>duty </a:t>
            </a:r>
            <a:r>
              <a:rPr lang="en-US" sz="1100" dirty="0">
                <a:solidFill>
                  <a:srgbClr val="254061"/>
                </a:solidFill>
              </a:rPr>
              <a:t>to </a:t>
            </a:r>
            <a:r>
              <a:rPr lang="en-US" sz="1100" dirty="0" smtClean="0">
                <a:solidFill>
                  <a:srgbClr val="254061"/>
                </a:solidFill>
              </a:rPr>
              <a:t>refrain </a:t>
            </a:r>
            <a:r>
              <a:rPr lang="en-US" sz="1100" dirty="0">
                <a:solidFill>
                  <a:srgbClr val="254061"/>
                </a:solidFill>
              </a:rPr>
              <a:t>(Article 47 of Law 83/2017 of </a:t>
            </a:r>
            <a:r>
              <a:rPr lang="en-US" sz="1100" dirty="0" smtClean="0">
                <a:solidFill>
                  <a:srgbClr val="254061"/>
                </a:solidFill>
              </a:rPr>
              <a:t>August 18th </a:t>
            </a:r>
            <a:r>
              <a:rPr lang="en-US" sz="1100" dirty="0">
                <a:solidFill>
                  <a:srgbClr val="254061"/>
                </a:solidFill>
              </a:rPr>
              <a:t>2017), obliged entities shall simultaneously send reports of suspicious transactions to the FIU </a:t>
            </a:r>
            <a:r>
              <a:rPr lang="en-US" sz="1100" dirty="0" smtClean="0">
                <a:solidFill>
                  <a:srgbClr val="254061"/>
                </a:solidFill>
              </a:rPr>
              <a:t>and the DCIAP</a:t>
            </a:r>
            <a:r>
              <a:rPr lang="en-US" sz="1100" dirty="0">
                <a:solidFill>
                  <a:srgbClr val="254061"/>
                </a:solidFill>
              </a:rPr>
              <a:t>, indicating their intention to refrain from carrying out a transaction or a set of transactions, whether present or </a:t>
            </a:r>
            <a:r>
              <a:rPr lang="en-US" sz="1100" dirty="0" smtClean="0">
                <a:solidFill>
                  <a:srgbClr val="254061"/>
                </a:solidFill>
              </a:rPr>
              <a:t>scheduled, </a:t>
            </a:r>
            <a:r>
              <a:rPr lang="en-US" sz="1100" dirty="0">
                <a:solidFill>
                  <a:srgbClr val="254061"/>
                </a:solidFill>
              </a:rPr>
              <a:t>and suspected of being associated with illicit </a:t>
            </a:r>
            <a:r>
              <a:rPr lang="en-US" sz="1100" dirty="0" smtClean="0">
                <a:solidFill>
                  <a:srgbClr val="254061"/>
                </a:solidFill>
              </a:rPr>
              <a:t>origin of funds.</a:t>
            </a:r>
            <a:endParaRPr lang="en-US" sz="1100" dirty="0">
              <a:solidFill>
                <a:srgbClr val="254061"/>
              </a:solidFill>
            </a:endParaRPr>
          </a:p>
          <a:p>
            <a:pPr algn="just"/>
            <a:endParaRPr lang="en-US" sz="1100" dirty="0">
              <a:solidFill>
                <a:srgbClr val="254061"/>
              </a:solidFill>
            </a:endParaRPr>
          </a:p>
          <a:p>
            <a:pPr algn="just"/>
            <a:r>
              <a:rPr lang="en-US" sz="1100" dirty="0">
                <a:solidFill>
                  <a:srgbClr val="254061"/>
                </a:solidFill>
              </a:rPr>
              <a:t>In three working days, the FIU </a:t>
            </a:r>
            <a:r>
              <a:rPr lang="en-US" sz="1100" dirty="0" smtClean="0">
                <a:solidFill>
                  <a:srgbClr val="254061"/>
                </a:solidFill>
              </a:rPr>
              <a:t>sends </a:t>
            </a:r>
            <a:r>
              <a:rPr lang="en-US" sz="1100" dirty="0" smtClean="0">
                <a:solidFill>
                  <a:srgbClr val="254061"/>
                </a:solidFill>
              </a:rPr>
              <a:t>an </a:t>
            </a:r>
            <a:r>
              <a:rPr lang="en-US" sz="1100" dirty="0">
                <a:solidFill>
                  <a:srgbClr val="254061"/>
                </a:solidFill>
              </a:rPr>
              <a:t>operational analysis, </a:t>
            </a:r>
            <a:r>
              <a:rPr lang="en-US" sz="1100" dirty="0" smtClean="0">
                <a:solidFill>
                  <a:srgbClr val="254061"/>
                </a:solidFill>
              </a:rPr>
              <a:t>proposing, </a:t>
            </a:r>
            <a:r>
              <a:rPr lang="en-US" sz="1100" dirty="0">
                <a:solidFill>
                  <a:srgbClr val="254061"/>
                </a:solidFill>
              </a:rPr>
              <a:t>or </a:t>
            </a:r>
            <a:r>
              <a:rPr lang="en-US" sz="1100" dirty="0" smtClean="0">
                <a:solidFill>
                  <a:srgbClr val="254061"/>
                </a:solidFill>
              </a:rPr>
              <a:t>not, </a:t>
            </a:r>
            <a:r>
              <a:rPr lang="en-US" sz="1100" dirty="0">
                <a:solidFill>
                  <a:srgbClr val="254061"/>
                </a:solidFill>
              </a:rPr>
              <a:t>to suspend the operation, which shall be forwarded to the </a:t>
            </a:r>
            <a:r>
              <a:rPr lang="en-US" sz="1100" dirty="0" smtClean="0">
                <a:solidFill>
                  <a:srgbClr val="254061"/>
                </a:solidFill>
              </a:rPr>
              <a:t>DCI</a:t>
            </a:r>
            <a:r>
              <a:rPr lang="en-US" sz="1100" dirty="0" smtClean="0">
                <a:solidFill>
                  <a:srgbClr val="254061"/>
                </a:solidFill>
              </a:rPr>
              <a:t>AP</a:t>
            </a:r>
            <a:r>
              <a:rPr lang="en-US" sz="1100" dirty="0">
                <a:solidFill>
                  <a:srgbClr val="254061"/>
                </a:solidFill>
              </a:rPr>
              <a:t>.</a:t>
            </a:r>
          </a:p>
          <a:p>
            <a:pPr algn="just"/>
            <a:endParaRPr lang="en-US" sz="1100" dirty="0">
              <a:solidFill>
                <a:srgbClr val="254061"/>
              </a:solidFill>
            </a:endParaRPr>
          </a:p>
          <a:p>
            <a:pPr algn="just"/>
            <a:endParaRPr lang="en-US" sz="1100" dirty="0">
              <a:solidFill>
                <a:srgbClr val="254061"/>
              </a:solidFill>
            </a:endParaRPr>
          </a:p>
          <a:p>
            <a:pPr algn="just"/>
            <a:r>
              <a:rPr lang="en-US" sz="1100" dirty="0">
                <a:solidFill>
                  <a:srgbClr val="254061"/>
                </a:solidFill>
              </a:rPr>
              <a:t>The figures presented refer to the amounts involved in the communications received from the reporting entities, or to the additional information provided by the obliged entities when the </a:t>
            </a:r>
            <a:r>
              <a:rPr lang="en-US" sz="1100" dirty="0" smtClean="0">
                <a:solidFill>
                  <a:srgbClr val="254061"/>
                </a:solidFill>
              </a:rPr>
              <a:t>suspension </a:t>
            </a:r>
            <a:r>
              <a:rPr lang="en-US" sz="1100" dirty="0" smtClean="0">
                <a:solidFill>
                  <a:srgbClr val="254061"/>
                </a:solidFill>
              </a:rPr>
              <a:t>proposal was </a:t>
            </a:r>
            <a:r>
              <a:rPr lang="en-US" sz="1100" dirty="0">
                <a:solidFill>
                  <a:srgbClr val="254061"/>
                </a:solidFill>
              </a:rPr>
              <a:t>made by the FIU</a:t>
            </a:r>
            <a:r>
              <a:rPr lang="en-US" sz="1100" dirty="0">
                <a:solidFill>
                  <a:srgbClr val="254061"/>
                </a:solidFill>
              </a:rPr>
              <a:t>. </a:t>
            </a:r>
            <a:endParaRPr lang="en-US" sz="1100" dirty="0">
              <a:solidFill>
                <a:srgbClr val="254061"/>
              </a:solidFill>
            </a:endParaRPr>
          </a:p>
        </p:txBody>
      </p:sp>
      <p:sp>
        <p:nvSpPr>
          <p:cNvPr id="5" name="Slide Number Placeholder 1"/>
          <p:cNvSpPr>
            <a:spLocks noGrp="1"/>
          </p:cNvSpPr>
          <p:nvPr>
            <p:ph type="sldNum" sz="quarter" idx="12"/>
          </p:nvPr>
        </p:nvSpPr>
        <p:spPr>
          <a:xfrm>
            <a:off x="7858806" y="4767264"/>
            <a:ext cx="1285195" cy="273844"/>
          </a:xfrm>
        </p:spPr>
        <p:txBody>
          <a:bodyPr lIns="359959" tIns="89990" rIns="359959" bIns="89990"/>
          <a:lstStyle/>
          <a:p>
            <a:fld id="{6B9A430A-1239-824B-971C-3B3143C875C6}" type="slidenum">
              <a:rPr lang="en-US" sz="1000">
                <a:solidFill>
                  <a:srgbClr val="254061"/>
                </a:solidFill>
              </a:rPr>
              <a:pPr/>
              <a:t>26</a:t>
            </a:fld>
            <a:endParaRPr lang="en-US" sz="1000" dirty="0">
              <a:solidFill>
                <a:srgbClr val="254061"/>
              </a:solidFill>
            </a:endParaRPr>
          </a:p>
        </p:txBody>
      </p:sp>
      <p:sp>
        <p:nvSpPr>
          <p:cNvPr id="18" name="TextBox 17"/>
          <p:cNvSpPr txBox="1"/>
          <p:nvPr/>
        </p:nvSpPr>
        <p:spPr>
          <a:xfrm>
            <a:off x="0" y="1210849"/>
            <a:ext cx="2940436" cy="3240000"/>
          </a:xfrm>
          <a:prstGeom prst="rect">
            <a:avLst/>
          </a:prstGeom>
          <a:solidFill>
            <a:schemeClr val="accent1">
              <a:lumMod val="50000"/>
            </a:schemeClr>
          </a:solidFill>
        </p:spPr>
        <p:txBody>
          <a:bodyPr wrap="square" lIns="359959" tIns="89990" rIns="359959" bIns="89990" rtlCol="0" anchor="ctr">
            <a:noAutofit/>
          </a:bodyPr>
          <a:lstStyle/>
          <a:p>
            <a:pPr algn="r">
              <a:lnSpc>
                <a:spcPct val="150000"/>
              </a:lnSpc>
            </a:pPr>
            <a:r>
              <a:rPr lang="en-US" sz="1000" b="1" dirty="0" smtClean="0">
                <a:solidFill>
                  <a:schemeClr val="bg1"/>
                </a:solidFill>
              </a:rPr>
              <a:t>THE </a:t>
            </a:r>
            <a:r>
              <a:rPr lang="en-US" sz="1000" b="1" dirty="0" smtClean="0">
                <a:solidFill>
                  <a:schemeClr val="bg1"/>
                </a:solidFill>
              </a:rPr>
              <a:t>FREEZING PROPOSALS </a:t>
            </a:r>
            <a:r>
              <a:rPr lang="en-US" sz="1000" b="1" dirty="0" smtClean="0">
                <a:solidFill>
                  <a:schemeClr val="bg1"/>
                </a:solidFill>
              </a:rPr>
              <a:t>ARE </a:t>
            </a:r>
            <a:r>
              <a:rPr lang="en-US" sz="1000" b="1" dirty="0" smtClean="0">
                <a:solidFill>
                  <a:schemeClr val="bg1"/>
                </a:solidFill>
              </a:rPr>
              <a:t>SUPPORTED BY THE ANALYSIS OF THE TRANSACTION THAT WAS REPORTED.</a:t>
            </a:r>
            <a:endParaRPr lang="pt-PT" sz="1000" b="1" dirty="0">
              <a:solidFill>
                <a:srgbClr val="FFFFFF"/>
              </a:solidFill>
            </a:endParaRPr>
          </a:p>
        </p:txBody>
      </p:sp>
    </p:spTree>
    <p:extLst>
      <p:ext uri="{BB962C8B-B14F-4D97-AF65-F5344CB8AC3E}">
        <p14:creationId xmlns:p14="http://schemas.microsoft.com/office/powerpoint/2010/main" val="423311221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9144000" cy="899996"/>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359959" tIns="179980" rIns="359959" bIns="179980" rtlCol="0" anchor="ctr"/>
          <a:lstStyle/>
          <a:p>
            <a:r>
              <a:rPr lang="pt-PT" dirty="0" smtClean="0"/>
              <a:t>FREEZING </a:t>
            </a:r>
            <a:r>
              <a:rPr lang="pt-PT" dirty="0" smtClean="0"/>
              <a:t>PROPOSALS</a:t>
            </a:r>
            <a:endParaRPr lang="pt-PT" dirty="0"/>
          </a:p>
        </p:txBody>
      </p:sp>
      <p:sp>
        <p:nvSpPr>
          <p:cNvPr id="6" name="TextBox 5"/>
          <p:cNvSpPr txBox="1"/>
          <p:nvPr/>
        </p:nvSpPr>
        <p:spPr>
          <a:xfrm>
            <a:off x="2940436" y="1464988"/>
            <a:ext cx="6203564" cy="1028123"/>
          </a:xfrm>
          <a:prstGeom prst="rect">
            <a:avLst/>
          </a:prstGeom>
          <a:noFill/>
        </p:spPr>
        <p:txBody>
          <a:bodyPr wrap="square" lIns="359959" tIns="89990" rIns="359959" bIns="89990" rtlCol="0">
            <a:spAutoFit/>
          </a:bodyPr>
          <a:lstStyle/>
          <a:p>
            <a:pPr algn="just"/>
            <a:r>
              <a:rPr lang="en-US" sz="1100" dirty="0" smtClean="0">
                <a:solidFill>
                  <a:srgbClr val="254061"/>
                </a:solidFill>
              </a:rPr>
              <a:t>Compared to 2021, the number of proposals for freezing increased in 29,9%, more </a:t>
            </a:r>
            <a:r>
              <a:rPr lang="en-US" sz="1100" dirty="0" smtClean="0">
                <a:solidFill>
                  <a:srgbClr val="254061"/>
                </a:solidFill>
              </a:rPr>
              <a:t>accrued </a:t>
            </a:r>
            <a:r>
              <a:rPr lang="en-US" sz="1100" dirty="0" smtClean="0">
                <a:solidFill>
                  <a:srgbClr val="254061"/>
                </a:solidFill>
              </a:rPr>
              <a:t>there were 173 more.</a:t>
            </a:r>
          </a:p>
          <a:p>
            <a:pPr algn="just"/>
            <a:r>
              <a:rPr lang="en-US" sz="1100" dirty="0" smtClean="0">
                <a:solidFill>
                  <a:srgbClr val="254061"/>
                </a:solidFill>
              </a:rPr>
              <a:t>Nonetheless, the amount in EUR decreased in 34%, from €246 560 709,76 to €162 549 897,29, specifically €84 010 812,47.</a:t>
            </a:r>
          </a:p>
          <a:p>
            <a:pPr algn="just"/>
            <a:r>
              <a:rPr lang="en-US" sz="1100" dirty="0" smtClean="0">
                <a:solidFill>
                  <a:srgbClr val="254061"/>
                </a:solidFill>
              </a:rPr>
              <a:t>There were no proposals for freezing linked to Terrorism Financing.</a:t>
            </a:r>
            <a:endParaRPr lang="en-US" sz="1100" dirty="0">
              <a:solidFill>
                <a:schemeClr val="accent1">
                  <a:lumMod val="50000"/>
                </a:schemeClr>
              </a:solidFill>
            </a:endParaRPr>
          </a:p>
        </p:txBody>
      </p:sp>
      <p:sp>
        <p:nvSpPr>
          <p:cNvPr id="5" name="Slide Number Placeholder 1"/>
          <p:cNvSpPr>
            <a:spLocks noGrp="1"/>
          </p:cNvSpPr>
          <p:nvPr>
            <p:ph type="sldNum" sz="quarter" idx="12"/>
          </p:nvPr>
        </p:nvSpPr>
        <p:spPr>
          <a:xfrm>
            <a:off x="7858806" y="4767264"/>
            <a:ext cx="1285195" cy="273844"/>
          </a:xfrm>
        </p:spPr>
        <p:txBody>
          <a:bodyPr lIns="359959" tIns="89990" rIns="359959" bIns="89990"/>
          <a:lstStyle/>
          <a:p>
            <a:fld id="{6B9A430A-1239-824B-971C-3B3143C875C6}" type="slidenum">
              <a:rPr lang="en-US" sz="1000">
                <a:solidFill>
                  <a:srgbClr val="254061"/>
                </a:solidFill>
              </a:rPr>
              <a:pPr/>
              <a:t>27</a:t>
            </a:fld>
            <a:endParaRPr lang="en-US" sz="1000" dirty="0">
              <a:solidFill>
                <a:srgbClr val="254061"/>
              </a:solidFill>
            </a:endParaRPr>
          </a:p>
        </p:txBody>
      </p:sp>
      <p:graphicFrame>
        <p:nvGraphicFramePr>
          <p:cNvPr id="2" name="Tabela 1"/>
          <p:cNvGraphicFramePr>
            <a:graphicFrameLocks noGrp="1"/>
          </p:cNvGraphicFramePr>
          <p:nvPr>
            <p:extLst>
              <p:ext uri="{D42A27DB-BD31-4B8C-83A1-F6EECF244321}">
                <p14:modId xmlns:p14="http://schemas.microsoft.com/office/powerpoint/2010/main" val="3667548680"/>
              </p:ext>
            </p:extLst>
          </p:nvPr>
        </p:nvGraphicFramePr>
        <p:xfrm>
          <a:off x="3687607" y="3108558"/>
          <a:ext cx="4344035" cy="400050"/>
        </p:xfrm>
        <a:graphic>
          <a:graphicData uri="http://schemas.openxmlformats.org/drawingml/2006/table">
            <a:tbl>
              <a:tblPr firstRow="1" firstCol="1" bandRow="1"/>
              <a:tblGrid>
                <a:gridCol w="594995">
                  <a:extLst>
                    <a:ext uri="{9D8B030D-6E8A-4147-A177-3AD203B41FA5}">
                      <a16:colId xmlns:a16="http://schemas.microsoft.com/office/drawing/2014/main" val="3265853546"/>
                    </a:ext>
                  </a:extLst>
                </a:gridCol>
                <a:gridCol w="1415415">
                  <a:extLst>
                    <a:ext uri="{9D8B030D-6E8A-4147-A177-3AD203B41FA5}">
                      <a16:colId xmlns:a16="http://schemas.microsoft.com/office/drawing/2014/main" val="1945879004"/>
                    </a:ext>
                  </a:extLst>
                </a:gridCol>
                <a:gridCol w="1303655">
                  <a:extLst>
                    <a:ext uri="{9D8B030D-6E8A-4147-A177-3AD203B41FA5}">
                      <a16:colId xmlns:a16="http://schemas.microsoft.com/office/drawing/2014/main" val="2436755707"/>
                    </a:ext>
                  </a:extLst>
                </a:gridCol>
                <a:gridCol w="1029970">
                  <a:extLst>
                    <a:ext uri="{9D8B030D-6E8A-4147-A177-3AD203B41FA5}">
                      <a16:colId xmlns:a16="http://schemas.microsoft.com/office/drawing/2014/main" val="2586517487"/>
                    </a:ext>
                  </a:extLst>
                </a:gridCol>
              </a:tblGrid>
              <a:tr h="200025">
                <a:tc>
                  <a:txBody>
                    <a:bodyPr/>
                    <a:lstStyle/>
                    <a:p>
                      <a:pPr>
                        <a:lnSpc>
                          <a:spcPct val="115000"/>
                        </a:lnSpc>
                        <a:spcBef>
                          <a:spcPts val="500"/>
                        </a:spcBef>
                        <a:spcAft>
                          <a:spcPts val="0"/>
                        </a:spcAft>
                      </a:pPr>
                      <a:r>
                        <a:rPr lang="pt-PT" sz="900" b="1" dirty="0">
                          <a:effectLst/>
                          <a:latin typeface="Calibri Light" panose="020F0302020204030204" pitchFamily="34" charset="0"/>
                          <a:ea typeface="Times New Roman" panose="02020603050405020304" pitchFamily="18" charset="0"/>
                          <a:cs typeface="Times New Roman" panose="02020603050405020304" pitchFamily="18" charset="0"/>
                        </a:rPr>
                        <a:t>Nº </a:t>
                      </a:r>
                      <a:r>
                        <a:rPr lang="pt-PT" sz="900" b="1" dirty="0" smtClean="0">
                          <a:effectLst/>
                          <a:latin typeface="Calibri Light" panose="020F0302020204030204" pitchFamily="34" charset="0"/>
                          <a:ea typeface="Times New Roman" panose="02020603050405020304" pitchFamily="18" charset="0"/>
                          <a:cs typeface="Times New Roman" panose="02020603050405020304" pitchFamily="18" charset="0"/>
                        </a:rPr>
                        <a:t>Cases</a:t>
                      </a:r>
                      <a:endParaRPr lang="pt-PT" sz="10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b="1">
                          <a:effectLst/>
                          <a:latin typeface="Calibri Light" panose="020F0302020204030204" pitchFamily="34" charset="0"/>
                          <a:ea typeface="Times New Roman" panose="02020603050405020304" pitchFamily="18" charset="0"/>
                          <a:cs typeface="Times New Roman" panose="02020603050405020304" pitchFamily="18" charset="0"/>
                        </a:rPr>
                        <a:t>EUR</a:t>
                      </a:r>
                      <a:endParaRPr lang="pt-PT"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b="1">
                          <a:effectLst/>
                          <a:latin typeface="Calibri Light" panose="020F0302020204030204" pitchFamily="34" charset="0"/>
                          <a:ea typeface="Times New Roman" panose="02020603050405020304" pitchFamily="18" charset="0"/>
                          <a:cs typeface="Times New Roman" panose="02020603050405020304" pitchFamily="18" charset="0"/>
                        </a:rPr>
                        <a:t>USD</a:t>
                      </a:r>
                      <a:endParaRPr lang="pt-PT"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b="1">
                          <a:effectLst/>
                          <a:latin typeface="Calibri Light" panose="020F0302020204030204" pitchFamily="34" charset="0"/>
                          <a:ea typeface="Times New Roman" panose="02020603050405020304" pitchFamily="18" charset="0"/>
                          <a:cs typeface="Times New Roman" panose="02020603050405020304" pitchFamily="18" charset="0"/>
                        </a:rPr>
                        <a:t>GBP</a:t>
                      </a:r>
                      <a:endParaRPr lang="pt-PT"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933901598"/>
                  </a:ext>
                </a:extLst>
              </a:tr>
              <a:tr h="200025">
                <a:tc>
                  <a:txBody>
                    <a:bodyPr/>
                    <a:lstStyle/>
                    <a:p>
                      <a:pPr>
                        <a:lnSpc>
                          <a:spcPct val="115000"/>
                        </a:lnSpc>
                        <a:spcBef>
                          <a:spcPts val="500"/>
                        </a:spcBef>
                        <a:spcAft>
                          <a:spcPts val="0"/>
                        </a:spcAft>
                      </a:pPr>
                      <a:r>
                        <a:rPr lang="pt-PT" sz="900" b="1">
                          <a:effectLst/>
                          <a:latin typeface="Calibri Light" panose="020F0302020204030204" pitchFamily="34" charset="0"/>
                          <a:ea typeface="Times New Roman" panose="02020603050405020304" pitchFamily="18" charset="0"/>
                          <a:cs typeface="Times New Roman" panose="02020603050405020304" pitchFamily="18" charset="0"/>
                        </a:rPr>
                        <a:t>751</a:t>
                      </a:r>
                      <a:endParaRPr lang="pt-PT"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dirty="0">
                          <a:effectLst/>
                          <a:latin typeface="Calibri Light" panose="020F0302020204030204" pitchFamily="34" charset="0"/>
                          <a:ea typeface="Times New Roman" panose="02020603050405020304" pitchFamily="18" charset="0"/>
                          <a:cs typeface="Times New Roman" panose="02020603050405020304" pitchFamily="18" charset="0"/>
                        </a:rPr>
                        <a:t>162 549 897,29</a:t>
                      </a:r>
                      <a:endParaRPr lang="pt-PT" sz="10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a:effectLst/>
                          <a:latin typeface="Calibri Light" panose="020F0302020204030204" pitchFamily="34" charset="0"/>
                          <a:ea typeface="Times New Roman" panose="02020603050405020304" pitchFamily="18" charset="0"/>
                          <a:cs typeface="Times New Roman" panose="02020603050405020304" pitchFamily="18" charset="0"/>
                        </a:rPr>
                        <a:t>25 492 577,14</a:t>
                      </a:r>
                      <a:endParaRPr lang="pt-PT"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dirty="0">
                          <a:effectLst/>
                          <a:latin typeface="Calibri Light" panose="020F0302020204030204" pitchFamily="34" charset="0"/>
                          <a:ea typeface="Times New Roman" panose="02020603050405020304" pitchFamily="18" charset="0"/>
                          <a:cs typeface="Times New Roman" panose="02020603050405020304" pitchFamily="18" charset="0"/>
                        </a:rPr>
                        <a:t>131 721,20</a:t>
                      </a:r>
                      <a:endParaRPr lang="pt-PT" sz="10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595715513"/>
                  </a:ext>
                </a:extLst>
              </a:tr>
            </a:tbl>
          </a:graphicData>
        </a:graphic>
      </p:graphicFrame>
      <p:sp>
        <p:nvSpPr>
          <p:cNvPr id="7" name="TextBox 17"/>
          <p:cNvSpPr txBox="1"/>
          <p:nvPr/>
        </p:nvSpPr>
        <p:spPr>
          <a:xfrm>
            <a:off x="0" y="1210849"/>
            <a:ext cx="2940436" cy="3240000"/>
          </a:xfrm>
          <a:prstGeom prst="rect">
            <a:avLst/>
          </a:prstGeom>
          <a:solidFill>
            <a:schemeClr val="accent1">
              <a:lumMod val="50000"/>
            </a:schemeClr>
          </a:solidFill>
        </p:spPr>
        <p:txBody>
          <a:bodyPr wrap="square" lIns="359959" tIns="89990" rIns="359959" bIns="89990" rtlCol="0" anchor="ctr">
            <a:noAutofit/>
          </a:bodyPr>
          <a:lstStyle/>
          <a:p>
            <a:pPr algn="r">
              <a:lnSpc>
                <a:spcPct val="150000"/>
              </a:lnSpc>
            </a:pPr>
            <a:r>
              <a:rPr lang="en-US" sz="1000" b="1" dirty="0" smtClean="0">
                <a:solidFill>
                  <a:schemeClr val="bg1"/>
                </a:solidFill>
              </a:rPr>
              <a:t>THE </a:t>
            </a:r>
            <a:r>
              <a:rPr lang="en-US" sz="1000" b="1" dirty="0">
                <a:solidFill>
                  <a:schemeClr val="bg1"/>
                </a:solidFill>
              </a:rPr>
              <a:t>FREEZING PROPOSALS </a:t>
            </a:r>
            <a:r>
              <a:rPr lang="en-US" sz="1000" b="1" dirty="0" smtClean="0">
                <a:solidFill>
                  <a:schemeClr val="bg1"/>
                </a:solidFill>
              </a:rPr>
              <a:t>ORIGINATED </a:t>
            </a:r>
            <a:r>
              <a:rPr lang="en-US" sz="1000" b="1" dirty="0" smtClean="0">
                <a:solidFill>
                  <a:schemeClr val="bg1"/>
                </a:solidFill>
              </a:rPr>
              <a:t>EITHER FROM REPORTS </a:t>
            </a:r>
            <a:r>
              <a:rPr lang="en-US" sz="1000" b="1" dirty="0" smtClean="0">
                <a:solidFill>
                  <a:schemeClr val="bg1"/>
                </a:solidFill>
              </a:rPr>
              <a:t>DUE</a:t>
            </a:r>
            <a:r>
              <a:rPr lang="en-US" sz="1000" b="1" dirty="0" smtClean="0">
                <a:solidFill>
                  <a:schemeClr val="bg1"/>
                </a:solidFill>
              </a:rPr>
              <a:t> </a:t>
            </a:r>
            <a:r>
              <a:rPr lang="en-US" sz="1000" b="1" dirty="0" smtClean="0">
                <a:solidFill>
                  <a:schemeClr val="bg1"/>
                </a:solidFill>
              </a:rPr>
              <a:t>TO THE DUTY OF </a:t>
            </a:r>
            <a:r>
              <a:rPr lang="en-US" sz="1000" b="1" dirty="0" smtClean="0">
                <a:solidFill>
                  <a:schemeClr val="bg1"/>
                </a:solidFill>
              </a:rPr>
              <a:t>REFRAINT </a:t>
            </a:r>
            <a:r>
              <a:rPr lang="en-US" sz="1000" b="1" dirty="0" smtClean="0">
                <a:solidFill>
                  <a:schemeClr val="bg1"/>
                </a:solidFill>
              </a:rPr>
              <a:t>(ARTICLE 47 OF LAW 83/2017, OF </a:t>
            </a:r>
            <a:r>
              <a:rPr lang="en-US" sz="1000" b="1" dirty="0" smtClean="0">
                <a:solidFill>
                  <a:schemeClr val="bg1"/>
                </a:solidFill>
              </a:rPr>
              <a:t>AUGUST 18th) </a:t>
            </a:r>
            <a:r>
              <a:rPr lang="en-US" sz="1000" b="1" dirty="0" smtClean="0">
                <a:solidFill>
                  <a:schemeClr val="bg1"/>
                </a:solidFill>
              </a:rPr>
              <a:t>OR FROM REPORTING SITUATIONS </a:t>
            </a:r>
            <a:r>
              <a:rPr lang="en-US" sz="1000" b="1" dirty="0" smtClean="0">
                <a:solidFill>
                  <a:schemeClr val="bg1"/>
                </a:solidFill>
              </a:rPr>
              <a:t>REGARDING THE </a:t>
            </a:r>
            <a:r>
              <a:rPr lang="en-US" sz="1000" b="1" dirty="0" smtClean="0">
                <a:solidFill>
                  <a:schemeClr val="bg1"/>
                </a:solidFill>
              </a:rPr>
              <a:t>DUTY OF </a:t>
            </a:r>
            <a:r>
              <a:rPr lang="en-US" sz="1000" b="1" dirty="0" smtClean="0">
                <a:solidFill>
                  <a:schemeClr val="bg1"/>
                </a:solidFill>
              </a:rPr>
              <a:t>REPORT </a:t>
            </a:r>
            <a:r>
              <a:rPr lang="en-US" sz="1000" b="1" dirty="0" smtClean="0">
                <a:solidFill>
                  <a:schemeClr val="bg1"/>
                </a:solidFill>
              </a:rPr>
              <a:t>(LAW NO. </a:t>
            </a:r>
            <a:r>
              <a:rPr lang="en-US" sz="1000" b="1" dirty="0" smtClean="0">
                <a:solidFill>
                  <a:schemeClr val="bg1"/>
                </a:solidFill>
              </a:rPr>
              <a:t>83/2017</a:t>
            </a:r>
            <a:r>
              <a:rPr lang="en-US" sz="1000" b="1" dirty="0">
                <a:solidFill>
                  <a:schemeClr val="bg1"/>
                </a:solidFill>
              </a:rPr>
              <a:t>,</a:t>
            </a:r>
            <a:r>
              <a:rPr lang="en-US" sz="1000" b="1" dirty="0" smtClean="0">
                <a:solidFill>
                  <a:schemeClr val="bg1"/>
                </a:solidFill>
              </a:rPr>
              <a:t> </a:t>
            </a:r>
            <a:r>
              <a:rPr lang="en-US" sz="1000" b="1" dirty="0" smtClean="0">
                <a:solidFill>
                  <a:schemeClr val="bg1"/>
                </a:solidFill>
              </a:rPr>
              <a:t>18 </a:t>
            </a:r>
            <a:r>
              <a:rPr lang="en-US" sz="1000" b="1" dirty="0" smtClean="0">
                <a:solidFill>
                  <a:schemeClr val="bg1"/>
                </a:solidFill>
              </a:rPr>
              <a:t>AUGUST 18th, </a:t>
            </a:r>
            <a:r>
              <a:rPr lang="en-US" sz="1000" b="1" dirty="0" smtClean="0">
                <a:solidFill>
                  <a:schemeClr val="bg1"/>
                </a:solidFill>
              </a:rPr>
              <a:t>ARTICLE 43)</a:t>
            </a:r>
            <a:r>
              <a:rPr lang="pt-PT" sz="1000" b="1" dirty="0" smtClean="0">
                <a:solidFill>
                  <a:schemeClr val="bg1"/>
                </a:solidFill>
              </a:rPr>
              <a:t>.</a:t>
            </a:r>
          </a:p>
        </p:txBody>
      </p:sp>
    </p:spTree>
    <p:extLst>
      <p:ext uri="{BB962C8B-B14F-4D97-AF65-F5344CB8AC3E}">
        <p14:creationId xmlns:p14="http://schemas.microsoft.com/office/powerpoint/2010/main" val="7347533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9144000" cy="899996"/>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359959" tIns="179980" rIns="359959" bIns="179980" rtlCol="0" anchor="ctr"/>
          <a:lstStyle/>
          <a:p>
            <a:r>
              <a:rPr lang="en-US" dirty="0"/>
              <a:t>INTERNATIONAL COOPERATION</a:t>
            </a:r>
          </a:p>
        </p:txBody>
      </p:sp>
      <p:sp>
        <p:nvSpPr>
          <p:cNvPr id="6" name="TextBox 5"/>
          <p:cNvSpPr txBox="1"/>
          <p:nvPr/>
        </p:nvSpPr>
        <p:spPr>
          <a:xfrm>
            <a:off x="2952000" y="1388545"/>
            <a:ext cx="6192000" cy="2720894"/>
          </a:xfrm>
          <a:prstGeom prst="rect">
            <a:avLst/>
          </a:prstGeom>
          <a:noFill/>
        </p:spPr>
        <p:txBody>
          <a:bodyPr wrap="square" lIns="359959" tIns="89990" rIns="359959" bIns="89990" rtlCol="0">
            <a:spAutoFit/>
          </a:bodyPr>
          <a:lstStyle/>
          <a:p>
            <a:pPr algn="just"/>
            <a:r>
              <a:rPr lang="en-US" sz="1100" dirty="0">
                <a:solidFill>
                  <a:srgbClr val="254061"/>
                </a:solidFill>
              </a:rPr>
              <a:t>The Financial Intelligence Unit has participated, on a regular basis, in several international events, working groups and international organizations, namely the Financial Action Task Force, the Egmont Group and the FIU Platform</a:t>
            </a:r>
            <a:r>
              <a:rPr lang="pt-PT" sz="1100" dirty="0">
                <a:solidFill>
                  <a:srgbClr val="254061"/>
                </a:solidFill>
              </a:rPr>
              <a:t> </a:t>
            </a:r>
            <a:r>
              <a:rPr lang="en-US" sz="1100" dirty="0">
                <a:solidFill>
                  <a:srgbClr val="254061"/>
                </a:solidFill>
              </a:rPr>
              <a:t>of the European Union</a:t>
            </a:r>
            <a:r>
              <a:rPr lang="pt-PT" sz="1100" dirty="0">
                <a:solidFill>
                  <a:srgbClr val="254061"/>
                </a:solidFill>
              </a:rPr>
              <a:t>.</a:t>
            </a:r>
          </a:p>
          <a:p>
            <a:pPr algn="just"/>
            <a:endParaRPr lang="pt-PT" sz="1100" dirty="0">
              <a:solidFill>
                <a:srgbClr val="254061"/>
              </a:solidFill>
            </a:endParaRPr>
          </a:p>
          <a:p>
            <a:pPr algn="just"/>
            <a:r>
              <a:rPr lang="en-US" sz="1100" dirty="0">
                <a:solidFill>
                  <a:srgbClr val="254061"/>
                </a:solidFill>
              </a:rPr>
              <a:t>As to the exchange of information with the other FIUs, there was an overall number of </a:t>
            </a:r>
            <a:r>
              <a:rPr lang="pt-PT" sz="1100" dirty="0" smtClean="0">
                <a:solidFill>
                  <a:srgbClr val="254061"/>
                </a:solidFill>
              </a:rPr>
              <a:t>907 </a:t>
            </a:r>
            <a:r>
              <a:rPr lang="en-US" sz="1100" dirty="0">
                <a:solidFill>
                  <a:srgbClr val="254061"/>
                </a:solidFill>
              </a:rPr>
              <a:t>exchanges of information </a:t>
            </a:r>
            <a:r>
              <a:rPr lang="pt-PT" sz="1100" dirty="0" smtClean="0">
                <a:solidFill>
                  <a:srgbClr val="254061"/>
                </a:solidFill>
              </a:rPr>
              <a:t>(75 </a:t>
            </a:r>
            <a:r>
              <a:rPr lang="en-US" sz="1100" dirty="0">
                <a:solidFill>
                  <a:srgbClr val="254061"/>
                </a:solidFill>
              </a:rPr>
              <a:t>with </a:t>
            </a:r>
            <a:r>
              <a:rPr lang="en-US" sz="1100" dirty="0" smtClean="0">
                <a:solidFill>
                  <a:srgbClr val="254061"/>
                </a:solidFill>
              </a:rPr>
              <a:t>counterparts, which clearly shows the importance of the FIU’s international cooperation</a:t>
            </a:r>
            <a:r>
              <a:rPr lang="pt-PT" sz="1100" dirty="0" smtClean="0">
                <a:solidFill>
                  <a:srgbClr val="254061"/>
                </a:solidFill>
              </a:rPr>
              <a:t>), </a:t>
            </a:r>
            <a:r>
              <a:rPr lang="en-US" sz="1100" dirty="0" smtClean="0">
                <a:solidFill>
                  <a:srgbClr val="254061"/>
                </a:solidFill>
              </a:rPr>
              <a:t>corresponding to an increase of 57,7%, that is 332 more compared to 2021.</a:t>
            </a:r>
          </a:p>
          <a:p>
            <a:pPr algn="just"/>
            <a:endParaRPr lang="pt-PT" sz="1100" dirty="0">
              <a:solidFill>
                <a:srgbClr val="254061"/>
              </a:solidFill>
            </a:endParaRPr>
          </a:p>
          <a:p>
            <a:pPr algn="just"/>
            <a:r>
              <a:rPr lang="en-US" sz="1100" dirty="0">
                <a:solidFill>
                  <a:srgbClr val="254061"/>
                </a:solidFill>
              </a:rPr>
              <a:t>International cooperation also involved </a:t>
            </a:r>
            <a:r>
              <a:rPr lang="pt-PT" sz="1100" dirty="0" smtClean="0">
                <a:solidFill>
                  <a:srgbClr val="254061"/>
                </a:solidFill>
              </a:rPr>
              <a:t>56 </a:t>
            </a:r>
            <a:r>
              <a:rPr lang="en-US" sz="1100" dirty="0">
                <a:solidFill>
                  <a:srgbClr val="254061"/>
                </a:solidFill>
              </a:rPr>
              <a:t>other cases of information exchange, mainly through the National Europol Unit</a:t>
            </a:r>
            <a:r>
              <a:rPr lang="pt-PT" sz="1100" dirty="0">
                <a:solidFill>
                  <a:srgbClr val="254061"/>
                </a:solidFill>
              </a:rPr>
              <a:t> </a:t>
            </a:r>
            <a:r>
              <a:rPr lang="en-US" sz="1100" dirty="0">
                <a:solidFill>
                  <a:srgbClr val="254061"/>
                </a:solidFill>
              </a:rPr>
              <a:t>and</a:t>
            </a:r>
            <a:r>
              <a:rPr lang="pt-PT" sz="1100" dirty="0">
                <a:solidFill>
                  <a:srgbClr val="254061"/>
                </a:solidFill>
              </a:rPr>
              <a:t> </a:t>
            </a:r>
            <a:r>
              <a:rPr lang="en-US" sz="1100" dirty="0">
                <a:solidFill>
                  <a:srgbClr val="254061"/>
                </a:solidFill>
              </a:rPr>
              <a:t>the National </a:t>
            </a:r>
            <a:r>
              <a:rPr lang="pt-PT" sz="1100" dirty="0">
                <a:solidFill>
                  <a:srgbClr val="254061"/>
                </a:solidFill>
              </a:rPr>
              <a:t>Interpol Bureau.</a:t>
            </a:r>
          </a:p>
          <a:p>
            <a:pPr algn="just"/>
            <a:endParaRPr lang="pt-PT" sz="1100" dirty="0">
              <a:solidFill>
                <a:srgbClr val="254061"/>
              </a:solidFill>
            </a:endParaRPr>
          </a:p>
          <a:p>
            <a:pPr algn="just"/>
            <a:r>
              <a:rPr lang="en-US" sz="1100" dirty="0">
                <a:solidFill>
                  <a:srgbClr val="254061"/>
                </a:solidFill>
              </a:rPr>
              <a:t>The Units with which the FIU had more exchanges of information were </a:t>
            </a:r>
            <a:r>
              <a:rPr lang="en-US" sz="1100" dirty="0" smtClean="0">
                <a:solidFill>
                  <a:srgbClr val="254061"/>
                </a:solidFill>
              </a:rPr>
              <a:t>from </a:t>
            </a:r>
            <a:r>
              <a:rPr lang="en-US" sz="1100" dirty="0" smtClean="0">
                <a:solidFill>
                  <a:srgbClr val="254061"/>
                </a:solidFill>
              </a:rPr>
              <a:t>Spain, France, Germany, Luxembourg, Brazil and </a:t>
            </a:r>
            <a:r>
              <a:rPr lang="en-US" sz="1100" dirty="0">
                <a:solidFill>
                  <a:srgbClr val="254061"/>
                </a:solidFill>
              </a:rPr>
              <a:t>M</a:t>
            </a:r>
            <a:r>
              <a:rPr lang="en-US" sz="1100" dirty="0" smtClean="0">
                <a:solidFill>
                  <a:srgbClr val="254061"/>
                </a:solidFill>
              </a:rPr>
              <a:t>alta</a:t>
            </a:r>
            <a:r>
              <a:rPr lang="pt-PT" sz="1100" dirty="0" smtClean="0">
                <a:solidFill>
                  <a:srgbClr val="254061"/>
                </a:solidFill>
              </a:rPr>
              <a:t>.</a:t>
            </a:r>
          </a:p>
          <a:p>
            <a:pPr algn="just"/>
            <a:endParaRPr lang="pt-PT" sz="1100" dirty="0">
              <a:solidFill>
                <a:srgbClr val="254061"/>
              </a:solidFill>
            </a:endParaRPr>
          </a:p>
        </p:txBody>
      </p:sp>
      <p:sp>
        <p:nvSpPr>
          <p:cNvPr id="5" name="Slide Number Placeholder 1"/>
          <p:cNvSpPr>
            <a:spLocks noGrp="1"/>
          </p:cNvSpPr>
          <p:nvPr>
            <p:ph type="sldNum" sz="quarter" idx="12"/>
          </p:nvPr>
        </p:nvSpPr>
        <p:spPr>
          <a:xfrm>
            <a:off x="7858806" y="4767264"/>
            <a:ext cx="1285195" cy="273844"/>
          </a:xfrm>
        </p:spPr>
        <p:txBody>
          <a:bodyPr lIns="359959" tIns="89990" rIns="359959" bIns="89990"/>
          <a:lstStyle/>
          <a:p>
            <a:fld id="{6B9A430A-1239-824B-971C-3B3143C875C6}" type="slidenum">
              <a:rPr lang="en-US" sz="1000">
                <a:solidFill>
                  <a:srgbClr val="254061"/>
                </a:solidFill>
              </a:rPr>
              <a:pPr/>
              <a:t>28</a:t>
            </a:fld>
            <a:endParaRPr lang="en-US" sz="1000" dirty="0">
              <a:solidFill>
                <a:srgbClr val="254061"/>
              </a:solidFill>
            </a:endParaRPr>
          </a:p>
        </p:txBody>
      </p:sp>
      <p:sp>
        <p:nvSpPr>
          <p:cNvPr id="18" name="TextBox 17"/>
          <p:cNvSpPr txBox="1"/>
          <p:nvPr/>
        </p:nvSpPr>
        <p:spPr>
          <a:xfrm>
            <a:off x="11564" y="1210849"/>
            <a:ext cx="2940436" cy="3240000"/>
          </a:xfrm>
          <a:prstGeom prst="rect">
            <a:avLst/>
          </a:prstGeom>
          <a:solidFill>
            <a:schemeClr val="accent1">
              <a:lumMod val="50000"/>
            </a:schemeClr>
          </a:solidFill>
        </p:spPr>
        <p:txBody>
          <a:bodyPr wrap="square" lIns="359959" tIns="89990" rIns="359959" bIns="89990" rtlCol="0" anchor="ctr">
            <a:noAutofit/>
          </a:bodyPr>
          <a:lstStyle/>
          <a:p>
            <a:pPr algn="r">
              <a:lnSpc>
                <a:spcPct val="150000"/>
              </a:lnSpc>
            </a:pPr>
            <a:r>
              <a:rPr lang="en-US" sz="1000" b="1" dirty="0" smtClean="0">
                <a:solidFill>
                  <a:schemeClr val="bg1"/>
                </a:solidFill>
              </a:rPr>
              <a:t>AS TO INTERNATIONAL COOPERATION, THERE </a:t>
            </a:r>
            <a:r>
              <a:rPr lang="en-US" sz="1000" b="1" dirty="0">
                <a:solidFill>
                  <a:schemeClr val="bg1"/>
                </a:solidFill>
              </a:rPr>
              <a:t>WAS A SLIGHT INCREASE IN THE NUMBER OF COUNTERPARTS WITH WHICH WE EXCHANGED INFORMATION</a:t>
            </a:r>
            <a:r>
              <a:rPr lang="pt-PT" sz="1000" b="1" dirty="0" smtClean="0">
                <a:solidFill>
                  <a:schemeClr val="bg1"/>
                </a:solidFill>
              </a:rPr>
              <a:t>.</a:t>
            </a:r>
            <a:endParaRPr lang="pt-PT" sz="1000" b="1" dirty="0">
              <a:solidFill>
                <a:srgbClr val="FFFFFF"/>
              </a:solidFill>
            </a:endParaRPr>
          </a:p>
        </p:txBody>
      </p:sp>
    </p:spTree>
    <p:extLst>
      <p:ext uri="{BB962C8B-B14F-4D97-AF65-F5344CB8AC3E}">
        <p14:creationId xmlns:p14="http://schemas.microsoft.com/office/powerpoint/2010/main" val="7584110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9144000" cy="899996"/>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359959" tIns="179980" rIns="359959" bIns="179980" rtlCol="0" anchor="ctr"/>
          <a:lstStyle/>
          <a:p>
            <a:r>
              <a:rPr lang="pt-PT" dirty="0"/>
              <a:t>INTERNATIONAL COOPERATION</a:t>
            </a:r>
          </a:p>
        </p:txBody>
      </p:sp>
      <p:sp>
        <p:nvSpPr>
          <p:cNvPr id="5" name="Slide Number Placeholder 1"/>
          <p:cNvSpPr>
            <a:spLocks noGrp="1"/>
          </p:cNvSpPr>
          <p:nvPr>
            <p:ph type="sldNum" sz="quarter" idx="12"/>
          </p:nvPr>
        </p:nvSpPr>
        <p:spPr>
          <a:xfrm>
            <a:off x="7858806" y="4767264"/>
            <a:ext cx="1285195" cy="273844"/>
          </a:xfrm>
        </p:spPr>
        <p:txBody>
          <a:bodyPr lIns="359959" tIns="89990" rIns="359959" bIns="89990"/>
          <a:lstStyle/>
          <a:p>
            <a:fld id="{6B9A430A-1239-824B-971C-3B3143C875C6}" type="slidenum">
              <a:rPr lang="en-US" sz="1000">
                <a:solidFill>
                  <a:srgbClr val="254061"/>
                </a:solidFill>
              </a:rPr>
              <a:pPr/>
              <a:t>29</a:t>
            </a:fld>
            <a:endParaRPr lang="en-US" sz="1000" dirty="0">
              <a:solidFill>
                <a:srgbClr val="254061"/>
              </a:solidFill>
            </a:endParaRPr>
          </a:p>
        </p:txBody>
      </p:sp>
      <p:graphicFrame>
        <p:nvGraphicFramePr>
          <p:cNvPr id="8" name="Gráfico 7"/>
          <p:cNvGraphicFramePr>
            <a:graphicFrameLocks/>
          </p:cNvGraphicFramePr>
          <p:nvPr>
            <p:extLst>
              <p:ext uri="{D42A27DB-BD31-4B8C-83A1-F6EECF244321}">
                <p14:modId xmlns:p14="http://schemas.microsoft.com/office/powerpoint/2010/main" val="3151551188"/>
              </p:ext>
            </p:extLst>
          </p:nvPr>
        </p:nvGraphicFramePr>
        <p:xfrm>
          <a:off x="4009053" y="1707649"/>
          <a:ext cx="4572000"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Box 17"/>
          <p:cNvSpPr txBox="1"/>
          <p:nvPr/>
        </p:nvSpPr>
        <p:spPr>
          <a:xfrm>
            <a:off x="0" y="1210849"/>
            <a:ext cx="2940436" cy="3240000"/>
          </a:xfrm>
          <a:prstGeom prst="rect">
            <a:avLst/>
          </a:prstGeom>
          <a:solidFill>
            <a:schemeClr val="accent1">
              <a:lumMod val="50000"/>
            </a:schemeClr>
          </a:solidFill>
        </p:spPr>
        <p:txBody>
          <a:bodyPr wrap="square" lIns="359959" tIns="89990" rIns="359959" bIns="89990" rtlCol="0" anchor="ctr">
            <a:noAutofit/>
          </a:bodyPr>
          <a:lstStyle/>
          <a:p>
            <a:pPr algn="r">
              <a:lnSpc>
                <a:spcPct val="150000"/>
              </a:lnSpc>
            </a:pPr>
            <a:r>
              <a:rPr lang="pt-PT" sz="1000" b="1" dirty="0" smtClean="0">
                <a:solidFill>
                  <a:schemeClr val="bg1"/>
                </a:solidFill>
              </a:rPr>
              <a:t>THE EXCHANGES OF INFORMATION THAT ARE REPRESENTED INCLUDE THE INFORMATION THAT WAS BOTH SENT AND RECEIVED.</a:t>
            </a:r>
          </a:p>
        </p:txBody>
      </p:sp>
      <p:sp>
        <p:nvSpPr>
          <p:cNvPr id="12" name="TextBox 5"/>
          <p:cNvSpPr txBox="1"/>
          <p:nvPr/>
        </p:nvSpPr>
        <p:spPr>
          <a:xfrm>
            <a:off x="2940436" y="1356634"/>
            <a:ext cx="6203564" cy="351015"/>
          </a:xfrm>
          <a:prstGeom prst="rect">
            <a:avLst/>
          </a:prstGeom>
          <a:noFill/>
        </p:spPr>
        <p:txBody>
          <a:bodyPr wrap="square" lIns="359959" tIns="89990" rIns="359959" bIns="89990" rtlCol="0">
            <a:spAutoFit/>
          </a:bodyPr>
          <a:lstStyle/>
          <a:p>
            <a:pPr algn="just"/>
            <a:r>
              <a:rPr lang="en-US" sz="1100" dirty="0" smtClean="0">
                <a:solidFill>
                  <a:srgbClr val="254061"/>
                </a:solidFill>
              </a:rPr>
              <a:t>The 10 counterparts with whom the FIU exchanged more information represent 583 </a:t>
            </a:r>
            <a:r>
              <a:rPr lang="en-US" sz="1100" dirty="0" smtClean="0">
                <a:solidFill>
                  <a:srgbClr val="254061"/>
                </a:solidFill>
              </a:rPr>
              <a:t>exchanges.</a:t>
            </a:r>
            <a:endParaRPr lang="en-US" sz="1100" dirty="0" smtClean="0">
              <a:solidFill>
                <a:srgbClr val="254061"/>
              </a:solidFill>
            </a:endParaRPr>
          </a:p>
        </p:txBody>
      </p:sp>
    </p:spTree>
    <p:extLst>
      <p:ext uri="{BB962C8B-B14F-4D97-AF65-F5344CB8AC3E}">
        <p14:creationId xmlns:p14="http://schemas.microsoft.com/office/powerpoint/2010/main" val="39397636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9144000" cy="899996"/>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359959" tIns="179980" rIns="359959" bIns="179980" rtlCol="0" anchor="ctr"/>
          <a:lstStyle/>
          <a:p>
            <a:r>
              <a:rPr lang="pt-PT" dirty="0">
                <a:solidFill>
                  <a:schemeClr val="bg1"/>
                </a:solidFill>
              </a:rPr>
              <a:t>OPENING REMARKS</a:t>
            </a:r>
            <a:endParaRPr lang="pt-PT" dirty="0">
              <a:solidFill>
                <a:schemeClr val="bg1"/>
              </a:solidFill>
            </a:endParaRPr>
          </a:p>
        </p:txBody>
      </p:sp>
      <p:sp>
        <p:nvSpPr>
          <p:cNvPr id="6" name="TextBox 5"/>
          <p:cNvSpPr txBox="1"/>
          <p:nvPr/>
        </p:nvSpPr>
        <p:spPr>
          <a:xfrm>
            <a:off x="252000" y="1590299"/>
            <a:ext cx="8640000" cy="2043786"/>
          </a:xfrm>
          <a:prstGeom prst="rect">
            <a:avLst/>
          </a:prstGeom>
          <a:noFill/>
        </p:spPr>
        <p:txBody>
          <a:bodyPr wrap="square" lIns="359959" tIns="89990" rIns="359959" bIns="89990" rtlCol="0">
            <a:spAutoFit/>
          </a:bodyPr>
          <a:lstStyle/>
          <a:p>
            <a:pPr algn="just"/>
            <a:r>
              <a:rPr lang="en-US" sz="1100" dirty="0">
                <a:solidFill>
                  <a:schemeClr val="tx2"/>
                </a:solidFill>
              </a:rPr>
              <a:t>In 2022, as in previous years, there was a continuous increase in demands and the FIU </a:t>
            </a:r>
            <a:r>
              <a:rPr lang="en-US" sz="1100" dirty="0" smtClean="0">
                <a:solidFill>
                  <a:schemeClr val="tx2"/>
                </a:solidFill>
              </a:rPr>
              <a:t>has implemented </a:t>
            </a:r>
            <a:r>
              <a:rPr lang="en-US" sz="1100" dirty="0">
                <a:solidFill>
                  <a:schemeClr val="tx2"/>
                </a:solidFill>
              </a:rPr>
              <a:t>new measures to improve its </a:t>
            </a:r>
            <a:r>
              <a:rPr lang="en-US" sz="1100" dirty="0" smtClean="0">
                <a:solidFill>
                  <a:schemeClr val="tx2"/>
                </a:solidFill>
              </a:rPr>
              <a:t>effectiveness, </a:t>
            </a:r>
            <a:r>
              <a:rPr lang="en-US" sz="1100" dirty="0" smtClean="0">
                <a:solidFill>
                  <a:schemeClr val="tx2"/>
                </a:solidFill>
              </a:rPr>
              <a:t>while</a:t>
            </a:r>
            <a:r>
              <a:rPr lang="en-US" sz="1100" dirty="0" smtClean="0">
                <a:solidFill>
                  <a:schemeClr val="tx2"/>
                </a:solidFill>
              </a:rPr>
              <a:t> </a:t>
            </a:r>
            <a:r>
              <a:rPr lang="en-US" sz="1100" dirty="0">
                <a:solidFill>
                  <a:schemeClr val="tx2"/>
                </a:solidFill>
              </a:rPr>
              <a:t>maintaining existing systems, </a:t>
            </a:r>
            <a:r>
              <a:rPr lang="en-US" sz="1100" dirty="0" smtClean="0">
                <a:solidFill>
                  <a:schemeClr val="tx2"/>
                </a:solidFill>
              </a:rPr>
              <a:t>as it </a:t>
            </a:r>
            <a:r>
              <a:rPr lang="en-US" sz="1100" dirty="0" smtClean="0">
                <a:solidFill>
                  <a:schemeClr val="tx2"/>
                </a:solidFill>
              </a:rPr>
              <a:t>continued with </a:t>
            </a:r>
            <a:r>
              <a:rPr lang="en-US" sz="1100" dirty="0">
                <a:solidFill>
                  <a:schemeClr val="tx2"/>
                </a:solidFill>
              </a:rPr>
              <a:t>the development and testing of the new </a:t>
            </a:r>
            <a:r>
              <a:rPr lang="en-US" sz="1100" dirty="0" smtClean="0">
                <a:solidFill>
                  <a:schemeClr val="tx2"/>
                </a:solidFill>
              </a:rPr>
              <a:t>STRs </a:t>
            </a:r>
            <a:r>
              <a:rPr lang="en-US" sz="1100" dirty="0">
                <a:solidFill>
                  <a:schemeClr val="tx2"/>
                </a:solidFill>
              </a:rPr>
              <a:t>Portal, which is part of the </a:t>
            </a:r>
            <a:r>
              <a:rPr lang="en-US" sz="1100" dirty="0" err="1">
                <a:solidFill>
                  <a:schemeClr val="tx2"/>
                </a:solidFill>
              </a:rPr>
              <a:t>goAML</a:t>
            </a:r>
            <a:r>
              <a:rPr lang="en-US" sz="1100" dirty="0">
                <a:solidFill>
                  <a:schemeClr val="tx2"/>
                </a:solidFill>
              </a:rPr>
              <a:t> system, </a:t>
            </a:r>
            <a:r>
              <a:rPr lang="en-US" sz="1100" dirty="0" smtClean="0">
                <a:solidFill>
                  <a:schemeClr val="tx2"/>
                </a:solidFill>
              </a:rPr>
              <a:t>soon to become </a:t>
            </a:r>
            <a:r>
              <a:rPr lang="en-US" sz="1100" dirty="0">
                <a:solidFill>
                  <a:schemeClr val="tx2"/>
                </a:solidFill>
              </a:rPr>
              <a:t>operational. </a:t>
            </a:r>
          </a:p>
          <a:p>
            <a:pPr algn="just"/>
            <a:endParaRPr lang="en-US" sz="1100" dirty="0">
              <a:solidFill>
                <a:schemeClr val="tx2"/>
              </a:solidFill>
            </a:endParaRPr>
          </a:p>
          <a:p>
            <a:pPr algn="just"/>
            <a:r>
              <a:rPr lang="en-US" sz="1100" dirty="0">
                <a:solidFill>
                  <a:schemeClr val="tx2"/>
                </a:solidFill>
              </a:rPr>
              <a:t>The </a:t>
            </a:r>
            <a:r>
              <a:rPr lang="en-US" sz="1100" dirty="0" smtClean="0">
                <a:solidFill>
                  <a:schemeClr val="tx2"/>
                </a:solidFill>
              </a:rPr>
              <a:t>STRs </a:t>
            </a:r>
            <a:r>
              <a:rPr lang="en-US" sz="1100" dirty="0">
                <a:solidFill>
                  <a:schemeClr val="tx2"/>
                </a:solidFill>
              </a:rPr>
              <a:t>Portal will be a radical change in the relationship between the FIU and the </a:t>
            </a:r>
            <a:r>
              <a:rPr lang="en-US" sz="1100" dirty="0" smtClean="0">
                <a:solidFill>
                  <a:schemeClr val="tx2"/>
                </a:solidFill>
              </a:rPr>
              <a:t>several </a:t>
            </a:r>
            <a:r>
              <a:rPr lang="en-US" sz="1100" dirty="0">
                <a:solidFill>
                  <a:schemeClr val="tx2"/>
                </a:solidFill>
              </a:rPr>
              <a:t>obliged entities and sectoral authorities specified in Law 83/2017 of </a:t>
            </a:r>
            <a:r>
              <a:rPr lang="en-US" sz="1100" dirty="0" smtClean="0">
                <a:solidFill>
                  <a:schemeClr val="tx2"/>
                </a:solidFill>
              </a:rPr>
              <a:t>August 18th. </a:t>
            </a:r>
            <a:r>
              <a:rPr lang="en-US" sz="1100" dirty="0">
                <a:solidFill>
                  <a:schemeClr val="tx2"/>
                </a:solidFill>
              </a:rPr>
              <a:t>It consists of an Online Portal </a:t>
            </a:r>
            <a:r>
              <a:rPr lang="en-US" sz="1100" dirty="0" smtClean="0">
                <a:solidFill>
                  <a:schemeClr val="tx2"/>
                </a:solidFill>
              </a:rPr>
              <a:t>that provides the </a:t>
            </a:r>
            <a:r>
              <a:rPr lang="en-US" sz="1100" dirty="0">
                <a:solidFill>
                  <a:schemeClr val="tx2"/>
                </a:solidFill>
              </a:rPr>
              <a:t>appropriate forms for suspicious and </a:t>
            </a:r>
            <a:r>
              <a:rPr lang="en-US" sz="1100" dirty="0" smtClean="0">
                <a:solidFill>
                  <a:schemeClr val="tx2"/>
                </a:solidFill>
              </a:rPr>
              <a:t>threshold </a:t>
            </a:r>
            <a:r>
              <a:rPr lang="en-US" sz="1100" dirty="0">
                <a:solidFill>
                  <a:schemeClr val="tx2"/>
                </a:solidFill>
              </a:rPr>
              <a:t>transaction reports, </a:t>
            </a:r>
            <a:r>
              <a:rPr lang="en-US" sz="1100" dirty="0" smtClean="0">
                <a:solidFill>
                  <a:schemeClr val="tx2"/>
                </a:solidFill>
              </a:rPr>
              <a:t>depending </a:t>
            </a:r>
            <a:r>
              <a:rPr lang="en-US" sz="1100" dirty="0">
                <a:solidFill>
                  <a:schemeClr val="tx2"/>
                </a:solidFill>
              </a:rPr>
              <a:t>on the type of entity, and </a:t>
            </a:r>
            <a:r>
              <a:rPr lang="en-US" sz="1100" dirty="0">
                <a:solidFill>
                  <a:schemeClr val="tx2"/>
                </a:solidFill>
              </a:rPr>
              <a:t>a subsystem for </a:t>
            </a:r>
            <a:r>
              <a:rPr lang="en-US" sz="1100" dirty="0" smtClean="0">
                <a:solidFill>
                  <a:schemeClr val="tx2"/>
                </a:solidFill>
              </a:rPr>
              <a:t>filling </a:t>
            </a:r>
            <a:r>
              <a:rPr lang="en-US" sz="1100" dirty="0">
                <a:solidFill>
                  <a:schemeClr val="tx2"/>
                </a:solidFill>
              </a:rPr>
              <a:t>and sending such </a:t>
            </a:r>
            <a:r>
              <a:rPr lang="en-US" sz="1100" dirty="0" smtClean="0">
                <a:solidFill>
                  <a:schemeClr val="tx2"/>
                </a:solidFill>
              </a:rPr>
              <a:t>reports </a:t>
            </a:r>
            <a:r>
              <a:rPr lang="en-US" sz="1100" dirty="0">
                <a:solidFill>
                  <a:schemeClr val="tx2"/>
                </a:solidFill>
              </a:rPr>
              <a:t>automatically or semi-automatically. The </a:t>
            </a:r>
            <a:r>
              <a:rPr lang="en-US" sz="1100" dirty="0" smtClean="0">
                <a:solidFill>
                  <a:schemeClr val="tx2"/>
                </a:solidFill>
              </a:rPr>
              <a:t>reports </a:t>
            </a:r>
            <a:r>
              <a:rPr lang="en-US" sz="1100" dirty="0">
                <a:solidFill>
                  <a:schemeClr val="tx2"/>
                </a:solidFill>
              </a:rPr>
              <a:t>in question shall be </a:t>
            </a:r>
            <a:r>
              <a:rPr lang="en-US" sz="1100" dirty="0" smtClean="0">
                <a:solidFill>
                  <a:schemeClr val="tx2"/>
                </a:solidFill>
              </a:rPr>
              <a:t>simultaneously </a:t>
            </a:r>
            <a:r>
              <a:rPr lang="en-US" sz="1100" dirty="0" smtClean="0">
                <a:solidFill>
                  <a:schemeClr val="tx2"/>
                </a:solidFill>
              </a:rPr>
              <a:t>sent </a:t>
            </a:r>
            <a:r>
              <a:rPr lang="en-US" sz="1100" dirty="0">
                <a:solidFill>
                  <a:schemeClr val="tx2"/>
                </a:solidFill>
              </a:rPr>
              <a:t>to </a:t>
            </a:r>
            <a:r>
              <a:rPr lang="en-US" sz="1100" dirty="0" smtClean="0">
                <a:solidFill>
                  <a:schemeClr val="tx2"/>
                </a:solidFill>
              </a:rPr>
              <a:t>DCIAP (Investigations and Public Prosecution Central Department).</a:t>
            </a:r>
            <a:endParaRPr lang="en-US" sz="1100" dirty="0">
              <a:solidFill>
                <a:schemeClr val="tx2"/>
              </a:solidFill>
            </a:endParaRPr>
          </a:p>
          <a:p>
            <a:pPr algn="just"/>
            <a:r>
              <a:rPr lang="en-US" sz="1100" dirty="0">
                <a:solidFill>
                  <a:schemeClr val="tx2"/>
                </a:solidFill>
              </a:rPr>
              <a:t> </a:t>
            </a:r>
          </a:p>
          <a:p>
            <a:pPr algn="just"/>
            <a:r>
              <a:rPr lang="en-US" sz="1100" dirty="0">
                <a:solidFill>
                  <a:schemeClr val="tx2"/>
                </a:solidFill>
              </a:rPr>
              <a:t>The testing phase of the </a:t>
            </a:r>
            <a:r>
              <a:rPr lang="en-US" sz="1100" dirty="0" smtClean="0">
                <a:solidFill>
                  <a:schemeClr val="tx2"/>
                </a:solidFill>
              </a:rPr>
              <a:t>STRs </a:t>
            </a:r>
            <a:r>
              <a:rPr lang="en-US" sz="1100" dirty="0">
                <a:solidFill>
                  <a:schemeClr val="tx2"/>
                </a:solidFill>
              </a:rPr>
              <a:t>Portal started at the end of 2022, with the participation of some financial sector entities and will be </a:t>
            </a:r>
            <a:r>
              <a:rPr lang="en-US" sz="1100" dirty="0" smtClean="0">
                <a:solidFill>
                  <a:schemeClr val="tx2"/>
                </a:solidFill>
              </a:rPr>
              <a:t>extended, </a:t>
            </a:r>
            <a:r>
              <a:rPr lang="en-US" sz="1100" dirty="0">
                <a:solidFill>
                  <a:schemeClr val="tx2"/>
                </a:solidFill>
              </a:rPr>
              <a:t>in </a:t>
            </a:r>
            <a:r>
              <a:rPr lang="en-US" sz="1100" dirty="0" smtClean="0">
                <a:solidFill>
                  <a:schemeClr val="tx2"/>
                </a:solidFill>
              </a:rPr>
              <a:t>stages, </a:t>
            </a:r>
            <a:r>
              <a:rPr lang="en-US" sz="1100" dirty="0">
                <a:solidFill>
                  <a:schemeClr val="tx2"/>
                </a:solidFill>
              </a:rPr>
              <a:t>to other entities in the financial sector, the non-financial sector, and the supervisory or </a:t>
            </a:r>
            <a:r>
              <a:rPr lang="en-US" sz="1100" dirty="0" smtClean="0">
                <a:solidFill>
                  <a:schemeClr val="tx2"/>
                </a:solidFill>
              </a:rPr>
              <a:t>equivalent </a:t>
            </a:r>
            <a:r>
              <a:rPr lang="en-US" sz="1100" dirty="0">
                <a:solidFill>
                  <a:schemeClr val="tx2"/>
                </a:solidFill>
              </a:rPr>
              <a:t>authorities</a:t>
            </a:r>
            <a:r>
              <a:rPr lang="en-US" sz="1100" dirty="0" smtClean="0">
                <a:solidFill>
                  <a:schemeClr val="tx2"/>
                </a:solidFill>
              </a:rPr>
              <a:t>.</a:t>
            </a:r>
            <a:endParaRPr lang="pt-PT" sz="1100" dirty="0">
              <a:solidFill>
                <a:schemeClr val="tx2"/>
              </a:solidFill>
            </a:endParaRPr>
          </a:p>
        </p:txBody>
      </p:sp>
      <p:sp>
        <p:nvSpPr>
          <p:cNvPr id="2" name="Slide Number Placeholder 1"/>
          <p:cNvSpPr>
            <a:spLocks noGrp="1"/>
          </p:cNvSpPr>
          <p:nvPr>
            <p:ph type="sldNum" sz="quarter" idx="12"/>
          </p:nvPr>
        </p:nvSpPr>
        <p:spPr>
          <a:xfrm>
            <a:off x="7858806" y="4767264"/>
            <a:ext cx="1285195" cy="273844"/>
          </a:xfrm>
        </p:spPr>
        <p:txBody>
          <a:bodyPr lIns="359959" tIns="89990" rIns="359959" bIns="89990"/>
          <a:lstStyle/>
          <a:p>
            <a:fld id="{6B9A430A-1239-824B-971C-3B3143C875C6}" type="slidenum">
              <a:rPr lang="en-US" sz="1000">
                <a:solidFill>
                  <a:srgbClr val="254061"/>
                </a:solidFill>
              </a:rPr>
              <a:pPr/>
              <a:t>3</a:t>
            </a:fld>
            <a:endParaRPr lang="en-US" sz="1000" dirty="0">
              <a:solidFill>
                <a:srgbClr val="254061"/>
              </a:solidFill>
            </a:endParaRPr>
          </a:p>
        </p:txBody>
      </p:sp>
    </p:spTree>
    <p:extLst>
      <p:ext uri="{BB962C8B-B14F-4D97-AF65-F5344CB8AC3E}">
        <p14:creationId xmlns:p14="http://schemas.microsoft.com/office/powerpoint/2010/main" val="95389947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9144000" cy="899996"/>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359959" tIns="179980" rIns="359959" bIns="179980" rtlCol="0" anchor="ctr"/>
          <a:lstStyle/>
          <a:p>
            <a:r>
              <a:rPr lang="pt-PT" dirty="0"/>
              <a:t>DOMESTIC COOPERATION </a:t>
            </a:r>
          </a:p>
        </p:txBody>
      </p:sp>
      <p:sp>
        <p:nvSpPr>
          <p:cNvPr id="6" name="TextBox 5"/>
          <p:cNvSpPr txBox="1"/>
          <p:nvPr/>
        </p:nvSpPr>
        <p:spPr>
          <a:xfrm>
            <a:off x="2952000" y="1464832"/>
            <a:ext cx="6192000" cy="2920949"/>
          </a:xfrm>
          <a:prstGeom prst="rect">
            <a:avLst/>
          </a:prstGeom>
          <a:noFill/>
        </p:spPr>
        <p:txBody>
          <a:bodyPr wrap="square" lIns="359959" tIns="89990" rIns="359959" bIns="89990" rtlCol="0">
            <a:spAutoFit/>
          </a:bodyPr>
          <a:lstStyle/>
          <a:p>
            <a:pPr algn="just"/>
            <a:r>
              <a:rPr lang="en-US" sz="1100" dirty="0">
                <a:solidFill>
                  <a:schemeClr val="accent1">
                    <a:lumMod val="50000"/>
                  </a:schemeClr>
                </a:solidFill>
              </a:rPr>
              <a:t>The requests submitted by national entities to the FIU, originate almost totally from the Units, Directorates and Departments of the Criminal Police, mainly from the National Units and from the Directorate of Lisbon and Tagus Valley. </a:t>
            </a:r>
            <a:r>
              <a:rPr lang="en-US" sz="1100" dirty="0" smtClean="0">
                <a:solidFill>
                  <a:schemeClr val="accent1">
                    <a:lumMod val="50000"/>
                  </a:schemeClr>
                </a:solidFill>
              </a:rPr>
              <a:t>The Judicial authorities also send requests to the FIU, where Portugal also has its representation at the European Prosecutor’s Office</a:t>
            </a:r>
            <a:r>
              <a:rPr lang="pt-PT" sz="1100" dirty="0" smtClean="0">
                <a:solidFill>
                  <a:schemeClr val="tx2"/>
                </a:solidFill>
              </a:rPr>
              <a:t>.</a:t>
            </a:r>
            <a:endParaRPr lang="pt-PT" sz="1100" dirty="0">
              <a:solidFill>
                <a:schemeClr val="tx2"/>
              </a:solidFill>
            </a:endParaRPr>
          </a:p>
          <a:p>
            <a:pPr algn="just"/>
            <a:endParaRPr lang="pt-PT" sz="1100" dirty="0">
              <a:solidFill>
                <a:schemeClr val="tx2"/>
              </a:solidFill>
            </a:endParaRPr>
          </a:p>
          <a:p>
            <a:pPr algn="just"/>
            <a:r>
              <a:rPr lang="pt-PT" sz="1100" dirty="0" smtClean="0">
                <a:solidFill>
                  <a:schemeClr val="tx2"/>
                </a:solidFill>
              </a:rPr>
              <a:t>In 2022</a:t>
            </a:r>
            <a:r>
              <a:rPr lang="en-US" sz="1100" dirty="0" smtClean="0">
                <a:solidFill>
                  <a:schemeClr val="tx2"/>
                </a:solidFill>
              </a:rPr>
              <a:t>, from the </a:t>
            </a:r>
            <a:r>
              <a:rPr lang="pt-PT" sz="1100" dirty="0" smtClean="0">
                <a:solidFill>
                  <a:schemeClr val="tx2"/>
                </a:solidFill>
              </a:rPr>
              <a:t>140 </a:t>
            </a:r>
            <a:r>
              <a:rPr lang="en-US" sz="1100" dirty="0">
                <a:solidFill>
                  <a:schemeClr val="accent1">
                    <a:lumMod val="50000"/>
                  </a:schemeClr>
                </a:solidFill>
              </a:rPr>
              <a:t>requests submitted to the FIU</a:t>
            </a:r>
            <a:r>
              <a:rPr lang="pt-PT" sz="1100" dirty="0" smtClean="0">
                <a:solidFill>
                  <a:schemeClr val="tx2"/>
                </a:solidFill>
              </a:rPr>
              <a:t>, 113 </a:t>
            </a:r>
            <a:r>
              <a:rPr lang="en-US" sz="1100" dirty="0" smtClean="0">
                <a:solidFill>
                  <a:schemeClr val="tx2"/>
                </a:solidFill>
              </a:rPr>
              <a:t>illustrate </a:t>
            </a:r>
            <a:r>
              <a:rPr lang="en-US" sz="1100" dirty="0" smtClean="0">
                <a:solidFill>
                  <a:schemeClr val="tx2"/>
                </a:solidFill>
              </a:rPr>
              <a:t>this (requests </a:t>
            </a:r>
            <a:r>
              <a:rPr lang="en-US" sz="1100" dirty="0" smtClean="0">
                <a:solidFill>
                  <a:schemeClr val="accent1">
                    <a:lumMod val="50000"/>
                  </a:schemeClr>
                </a:solidFill>
              </a:rPr>
              <a:t>submitted </a:t>
            </a:r>
            <a:r>
              <a:rPr lang="en-US" sz="1100" dirty="0">
                <a:solidFill>
                  <a:schemeClr val="accent1">
                    <a:lumMod val="50000"/>
                  </a:schemeClr>
                </a:solidFill>
              </a:rPr>
              <a:t>by the various Units and Departments of the Criminal Police). These are generally urgent, since they are linked to operational and tactical </a:t>
            </a:r>
            <a:r>
              <a:rPr lang="en-US" sz="1100" dirty="0" smtClean="0">
                <a:solidFill>
                  <a:schemeClr val="accent1">
                    <a:lumMod val="50000"/>
                  </a:schemeClr>
                </a:solidFill>
              </a:rPr>
              <a:t>proceedings of </a:t>
            </a:r>
            <a:r>
              <a:rPr lang="en-US" sz="1100" dirty="0">
                <a:solidFill>
                  <a:schemeClr val="accent1">
                    <a:lumMod val="50000"/>
                  </a:schemeClr>
                </a:solidFill>
              </a:rPr>
              <a:t>the investigations in money laundering and </a:t>
            </a:r>
            <a:r>
              <a:rPr lang="en-US" sz="1100" dirty="0" smtClean="0">
                <a:solidFill>
                  <a:schemeClr val="accent1">
                    <a:lumMod val="50000"/>
                  </a:schemeClr>
                </a:solidFill>
              </a:rPr>
              <a:t>its</a:t>
            </a:r>
            <a:r>
              <a:rPr lang="en-US" sz="1100" dirty="0" smtClean="0">
                <a:solidFill>
                  <a:schemeClr val="accent1">
                    <a:lumMod val="50000"/>
                  </a:schemeClr>
                </a:solidFill>
              </a:rPr>
              <a:t> </a:t>
            </a:r>
            <a:r>
              <a:rPr lang="en-US" sz="1100" dirty="0">
                <a:solidFill>
                  <a:schemeClr val="accent1">
                    <a:lumMod val="50000"/>
                  </a:schemeClr>
                </a:solidFill>
              </a:rPr>
              <a:t>respective predicate offences</a:t>
            </a:r>
            <a:r>
              <a:rPr lang="pt-PT" sz="1100" dirty="0" smtClean="0">
                <a:solidFill>
                  <a:schemeClr val="accent1">
                    <a:lumMod val="50000"/>
                  </a:schemeClr>
                </a:solidFill>
              </a:rPr>
              <a:t>.</a:t>
            </a:r>
            <a:endParaRPr lang="pt-PT" sz="1100" dirty="0">
              <a:solidFill>
                <a:schemeClr val="accent1">
                  <a:lumMod val="50000"/>
                </a:schemeClr>
              </a:solidFill>
            </a:endParaRPr>
          </a:p>
          <a:p>
            <a:pPr algn="just"/>
            <a:endParaRPr lang="pt-PT" sz="1100" dirty="0">
              <a:solidFill>
                <a:schemeClr val="accent1">
                  <a:lumMod val="50000"/>
                </a:schemeClr>
              </a:solidFill>
            </a:endParaRPr>
          </a:p>
          <a:p>
            <a:pPr algn="just"/>
            <a:r>
              <a:rPr lang="en-US" sz="1100" dirty="0">
                <a:solidFill>
                  <a:schemeClr val="accent1">
                    <a:lumMod val="50000"/>
                  </a:schemeClr>
                </a:solidFill>
              </a:rPr>
              <a:t>The requests submitted to the </a:t>
            </a:r>
            <a:r>
              <a:rPr lang="en-US" sz="1100" dirty="0" smtClean="0">
                <a:solidFill>
                  <a:schemeClr val="accent1">
                    <a:lumMod val="50000"/>
                  </a:schemeClr>
                </a:solidFill>
              </a:rPr>
              <a:t>Permanent Liaison Group (GPL) </a:t>
            </a:r>
            <a:r>
              <a:rPr lang="en-US" sz="1100" dirty="0">
                <a:solidFill>
                  <a:schemeClr val="accent1">
                    <a:lumMod val="50000"/>
                  </a:schemeClr>
                </a:solidFill>
              </a:rPr>
              <a:t>are covered by Decree-Law No. 93/2003, of </a:t>
            </a:r>
            <a:r>
              <a:rPr lang="en-US" sz="1100" dirty="0" smtClean="0">
                <a:solidFill>
                  <a:schemeClr val="accent1">
                    <a:lumMod val="50000"/>
                  </a:schemeClr>
                </a:solidFill>
              </a:rPr>
              <a:t>April 30th, </a:t>
            </a:r>
            <a:r>
              <a:rPr lang="en-US" sz="1100" dirty="0">
                <a:solidFill>
                  <a:schemeClr val="accent1">
                    <a:lumMod val="50000"/>
                  </a:schemeClr>
                </a:solidFill>
              </a:rPr>
              <a:t>regulating the manner, the extent and the limits of cooperation between the Criminal Police and the Taxes Authority</a:t>
            </a:r>
            <a:r>
              <a:rPr lang="pt-PT" sz="1100" dirty="0">
                <a:solidFill>
                  <a:schemeClr val="accent1">
                    <a:lumMod val="50000"/>
                  </a:schemeClr>
                </a:solidFill>
              </a:rPr>
              <a:t>.</a:t>
            </a:r>
          </a:p>
          <a:p>
            <a:pPr algn="just"/>
            <a:endParaRPr lang="pt-PT" sz="1100" dirty="0">
              <a:solidFill>
                <a:schemeClr val="accent1">
                  <a:lumMod val="50000"/>
                </a:schemeClr>
              </a:solidFill>
            </a:endParaRPr>
          </a:p>
          <a:p>
            <a:pPr algn="just"/>
            <a:r>
              <a:rPr lang="en-US" sz="1100" dirty="0">
                <a:solidFill>
                  <a:schemeClr val="accent1">
                    <a:lumMod val="50000"/>
                  </a:schemeClr>
                </a:solidFill>
              </a:rPr>
              <a:t>There were</a:t>
            </a:r>
            <a:r>
              <a:rPr lang="pt-PT" sz="1100" dirty="0" smtClean="0">
                <a:solidFill>
                  <a:schemeClr val="accent1">
                    <a:lumMod val="50000"/>
                  </a:schemeClr>
                </a:solidFill>
              </a:rPr>
              <a:t> 157 </a:t>
            </a:r>
            <a:r>
              <a:rPr lang="en-US" sz="1100" dirty="0">
                <a:solidFill>
                  <a:schemeClr val="accent1">
                    <a:lumMod val="50000"/>
                  </a:schemeClr>
                </a:solidFill>
              </a:rPr>
              <a:t>requests submitted to the GPL, which </a:t>
            </a:r>
            <a:r>
              <a:rPr lang="en-US" sz="1100" dirty="0" smtClean="0">
                <a:solidFill>
                  <a:schemeClr val="accent1">
                    <a:lumMod val="50000"/>
                  </a:schemeClr>
                </a:solidFill>
              </a:rPr>
              <a:t>represent a decrease </a:t>
            </a:r>
            <a:r>
              <a:rPr lang="en-US" sz="1100" dirty="0">
                <a:solidFill>
                  <a:schemeClr val="accent1">
                    <a:lumMod val="50000"/>
                  </a:schemeClr>
                </a:solidFill>
              </a:rPr>
              <a:t>of </a:t>
            </a:r>
            <a:r>
              <a:rPr lang="pt-PT" sz="1100" dirty="0" smtClean="0">
                <a:solidFill>
                  <a:schemeClr val="accent1">
                    <a:lumMod val="50000"/>
                  </a:schemeClr>
                </a:solidFill>
              </a:rPr>
              <a:t>13,7% </a:t>
            </a:r>
            <a:r>
              <a:rPr lang="pt-PT" sz="1100" dirty="0" err="1" smtClean="0">
                <a:solidFill>
                  <a:schemeClr val="accent1">
                    <a:lumMod val="50000"/>
                  </a:schemeClr>
                </a:solidFill>
              </a:rPr>
              <a:t>compared</a:t>
            </a:r>
            <a:r>
              <a:rPr lang="pt-PT" sz="1100" dirty="0" smtClean="0">
                <a:solidFill>
                  <a:schemeClr val="accent1">
                    <a:lumMod val="50000"/>
                  </a:schemeClr>
                </a:solidFill>
              </a:rPr>
              <a:t> </a:t>
            </a:r>
            <a:r>
              <a:rPr lang="en-US" sz="1100" dirty="0" smtClean="0">
                <a:solidFill>
                  <a:schemeClr val="accent1">
                    <a:lumMod val="50000"/>
                  </a:schemeClr>
                </a:solidFill>
              </a:rPr>
              <a:t>to </a:t>
            </a:r>
            <a:r>
              <a:rPr lang="en-US" sz="1100" dirty="0" smtClean="0">
                <a:solidFill>
                  <a:schemeClr val="accent1">
                    <a:lumMod val="50000"/>
                  </a:schemeClr>
                </a:solidFill>
              </a:rPr>
              <a:t>2021, with 25 requests less.</a:t>
            </a:r>
            <a:endParaRPr lang="en-US" sz="1100" dirty="0">
              <a:solidFill>
                <a:schemeClr val="accent1">
                  <a:lumMod val="50000"/>
                </a:schemeClr>
              </a:solidFill>
            </a:endParaRPr>
          </a:p>
        </p:txBody>
      </p:sp>
      <p:sp>
        <p:nvSpPr>
          <p:cNvPr id="5" name="Slide Number Placeholder 1"/>
          <p:cNvSpPr>
            <a:spLocks noGrp="1"/>
          </p:cNvSpPr>
          <p:nvPr>
            <p:ph type="sldNum" sz="quarter" idx="12"/>
          </p:nvPr>
        </p:nvSpPr>
        <p:spPr>
          <a:xfrm>
            <a:off x="7858806" y="4767264"/>
            <a:ext cx="1285195" cy="273844"/>
          </a:xfrm>
        </p:spPr>
        <p:txBody>
          <a:bodyPr lIns="359959" tIns="89990" rIns="359959" bIns="89990"/>
          <a:lstStyle/>
          <a:p>
            <a:fld id="{6B9A430A-1239-824B-971C-3B3143C875C6}" type="slidenum">
              <a:rPr lang="en-US" sz="1000">
                <a:solidFill>
                  <a:srgbClr val="254061"/>
                </a:solidFill>
              </a:rPr>
              <a:pPr/>
              <a:t>30</a:t>
            </a:fld>
            <a:endParaRPr lang="en-US" sz="1000" dirty="0">
              <a:solidFill>
                <a:srgbClr val="254061"/>
              </a:solidFill>
            </a:endParaRPr>
          </a:p>
        </p:txBody>
      </p:sp>
      <p:sp>
        <p:nvSpPr>
          <p:cNvPr id="18" name="TextBox 17"/>
          <p:cNvSpPr txBox="1"/>
          <p:nvPr/>
        </p:nvSpPr>
        <p:spPr>
          <a:xfrm>
            <a:off x="0" y="1210849"/>
            <a:ext cx="2940436" cy="3240000"/>
          </a:xfrm>
          <a:prstGeom prst="rect">
            <a:avLst/>
          </a:prstGeom>
          <a:solidFill>
            <a:schemeClr val="accent1">
              <a:lumMod val="50000"/>
            </a:schemeClr>
          </a:solidFill>
        </p:spPr>
        <p:txBody>
          <a:bodyPr wrap="square" lIns="359959" tIns="89990" rIns="359959" bIns="89990" rtlCol="0" anchor="ctr">
            <a:noAutofit/>
          </a:bodyPr>
          <a:lstStyle/>
          <a:p>
            <a:pPr algn="r">
              <a:lnSpc>
                <a:spcPct val="150000"/>
              </a:lnSpc>
            </a:pPr>
            <a:r>
              <a:rPr lang="en-US" sz="1000" b="1" dirty="0">
                <a:solidFill>
                  <a:schemeClr val="bg1"/>
                </a:solidFill>
              </a:rPr>
              <a:t>THE </a:t>
            </a:r>
            <a:r>
              <a:rPr lang="en-US" sz="1000" b="1" dirty="0" smtClean="0">
                <a:solidFill>
                  <a:schemeClr val="bg1"/>
                </a:solidFill>
              </a:rPr>
              <a:t>EXCHANGE OF INFORMATION WITH NATIONAL </a:t>
            </a:r>
            <a:r>
              <a:rPr lang="en-US" sz="1000" b="1" dirty="0">
                <a:solidFill>
                  <a:schemeClr val="bg1"/>
                </a:solidFill>
              </a:rPr>
              <a:t>ENTITIES </a:t>
            </a:r>
            <a:r>
              <a:rPr lang="pt-PT" sz="1000" b="1" dirty="0" smtClean="0">
                <a:solidFill>
                  <a:schemeClr val="bg1"/>
                </a:solidFill>
              </a:rPr>
              <a:t>IS RULED BY LAW 54/2021 OF </a:t>
            </a:r>
            <a:r>
              <a:rPr lang="pt-PT" sz="1000" b="1" dirty="0" smtClean="0">
                <a:solidFill>
                  <a:schemeClr val="bg1"/>
                </a:solidFill>
              </a:rPr>
              <a:t>AUGUST 13th.</a:t>
            </a:r>
            <a:endParaRPr lang="pt-PT" sz="1000" b="1" dirty="0">
              <a:solidFill>
                <a:srgbClr val="FFFFFF"/>
              </a:solidFill>
            </a:endParaRPr>
          </a:p>
        </p:txBody>
      </p:sp>
    </p:spTree>
    <p:extLst>
      <p:ext uri="{BB962C8B-B14F-4D97-AF65-F5344CB8AC3E}">
        <p14:creationId xmlns:p14="http://schemas.microsoft.com/office/powerpoint/2010/main" val="85833082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9144000" cy="899996"/>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359959" tIns="179980" rIns="359959" bIns="179980" rtlCol="0" anchor="ctr"/>
          <a:lstStyle/>
          <a:p>
            <a:r>
              <a:rPr lang="pt-PT" dirty="0" smtClean="0"/>
              <a:t>FEEDBACK</a:t>
            </a:r>
            <a:endParaRPr lang="pt-PT" dirty="0"/>
          </a:p>
        </p:txBody>
      </p:sp>
      <p:sp>
        <p:nvSpPr>
          <p:cNvPr id="6" name="TextBox 5"/>
          <p:cNvSpPr txBox="1"/>
          <p:nvPr/>
        </p:nvSpPr>
        <p:spPr>
          <a:xfrm>
            <a:off x="2952001" y="1447318"/>
            <a:ext cx="6192000" cy="1535954"/>
          </a:xfrm>
          <a:prstGeom prst="rect">
            <a:avLst/>
          </a:prstGeom>
          <a:noFill/>
        </p:spPr>
        <p:txBody>
          <a:bodyPr wrap="square" lIns="359959" tIns="89990" rIns="359959" bIns="89990" rtlCol="0">
            <a:spAutoFit/>
          </a:bodyPr>
          <a:lstStyle/>
          <a:p>
            <a:pPr algn="just">
              <a:defRPr/>
            </a:pPr>
            <a:endParaRPr lang="pt-PT" sz="1100" dirty="0">
              <a:solidFill>
                <a:schemeClr val="accent1">
                  <a:lumMod val="50000"/>
                </a:schemeClr>
              </a:solidFill>
            </a:endParaRPr>
          </a:p>
          <a:p>
            <a:pPr algn="just">
              <a:defRPr/>
            </a:pPr>
            <a:r>
              <a:rPr lang="en-US" sz="1100" dirty="0">
                <a:solidFill>
                  <a:schemeClr val="accent1">
                    <a:lumMod val="50000"/>
                  </a:schemeClr>
                </a:solidFill>
              </a:rPr>
              <a:t>With the adoption of new procedures, the FIU was able to carry out the </a:t>
            </a:r>
            <a:r>
              <a:rPr lang="en-US" sz="1100" dirty="0" smtClean="0">
                <a:solidFill>
                  <a:schemeClr val="accent1">
                    <a:lumMod val="50000"/>
                  </a:schemeClr>
                </a:solidFill>
              </a:rPr>
              <a:t>feedback of the </a:t>
            </a:r>
            <a:r>
              <a:rPr lang="en-US" sz="1100" dirty="0">
                <a:solidFill>
                  <a:schemeClr val="accent1">
                    <a:lumMod val="50000"/>
                  </a:schemeClr>
                </a:solidFill>
              </a:rPr>
              <a:t>information over a period extended </a:t>
            </a:r>
            <a:r>
              <a:rPr lang="en-US" sz="1100" dirty="0" smtClean="0">
                <a:solidFill>
                  <a:schemeClr val="accent1">
                    <a:lumMod val="50000"/>
                  </a:schemeClr>
                </a:solidFill>
              </a:rPr>
              <a:t>back to </a:t>
            </a:r>
            <a:r>
              <a:rPr lang="en-US" sz="1100" dirty="0">
                <a:solidFill>
                  <a:schemeClr val="accent1">
                    <a:lumMod val="50000"/>
                  </a:schemeClr>
                </a:solidFill>
              </a:rPr>
              <a:t>2020 in order to ensure, even at the risk of repetition, that the </a:t>
            </a:r>
            <a:r>
              <a:rPr lang="en-US" sz="1100" dirty="0" smtClean="0">
                <a:solidFill>
                  <a:schemeClr val="accent1">
                    <a:lumMod val="50000"/>
                  </a:schemeClr>
                </a:solidFill>
              </a:rPr>
              <a:t>feedback </a:t>
            </a:r>
            <a:r>
              <a:rPr lang="en-US" sz="1100" dirty="0">
                <a:solidFill>
                  <a:schemeClr val="accent1">
                    <a:lumMod val="50000"/>
                  </a:schemeClr>
                </a:solidFill>
              </a:rPr>
              <a:t>of all the </a:t>
            </a:r>
            <a:r>
              <a:rPr lang="en-US" sz="1100" dirty="0" smtClean="0">
                <a:solidFill>
                  <a:schemeClr val="accent1">
                    <a:lumMod val="50000"/>
                  </a:schemeClr>
                </a:solidFill>
              </a:rPr>
              <a:t>STRs</a:t>
            </a:r>
            <a:r>
              <a:rPr lang="en-US" sz="1100" dirty="0">
                <a:solidFill>
                  <a:schemeClr val="accent1">
                    <a:lumMod val="50000"/>
                  </a:schemeClr>
                </a:solidFill>
              </a:rPr>
              <a:t>, including those not yet finalized at the time of </a:t>
            </a:r>
            <a:r>
              <a:rPr lang="en-US" sz="1100" dirty="0" smtClean="0">
                <a:solidFill>
                  <a:schemeClr val="accent1">
                    <a:lumMod val="50000"/>
                  </a:schemeClr>
                </a:solidFill>
              </a:rPr>
              <a:t>the previous feedback, </a:t>
            </a:r>
            <a:r>
              <a:rPr lang="en-US" sz="1100" dirty="0">
                <a:solidFill>
                  <a:schemeClr val="accent1">
                    <a:lumMod val="50000"/>
                  </a:schemeClr>
                </a:solidFill>
              </a:rPr>
              <a:t>was </a:t>
            </a:r>
            <a:r>
              <a:rPr lang="en-US" sz="1100" dirty="0" smtClean="0">
                <a:solidFill>
                  <a:schemeClr val="accent1">
                    <a:lumMod val="50000"/>
                  </a:schemeClr>
                </a:solidFill>
              </a:rPr>
              <a:t>indeed carried </a:t>
            </a:r>
            <a:r>
              <a:rPr lang="en-US" sz="1100" dirty="0">
                <a:solidFill>
                  <a:schemeClr val="accent1">
                    <a:lumMod val="50000"/>
                  </a:schemeClr>
                </a:solidFill>
              </a:rPr>
              <a:t>out.</a:t>
            </a:r>
          </a:p>
          <a:p>
            <a:pPr algn="just">
              <a:defRPr/>
            </a:pPr>
            <a:endParaRPr lang="en-US" sz="1100" dirty="0">
              <a:solidFill>
                <a:schemeClr val="accent1">
                  <a:lumMod val="50000"/>
                </a:schemeClr>
              </a:solidFill>
            </a:endParaRPr>
          </a:p>
          <a:p>
            <a:pPr algn="just">
              <a:defRPr/>
            </a:pPr>
            <a:r>
              <a:rPr lang="en-US" sz="1100" dirty="0">
                <a:solidFill>
                  <a:schemeClr val="accent1">
                    <a:lumMod val="50000"/>
                  </a:schemeClr>
                </a:solidFill>
              </a:rPr>
              <a:t>This resulted in </a:t>
            </a:r>
            <a:r>
              <a:rPr lang="en-US" sz="1100" dirty="0" smtClean="0">
                <a:solidFill>
                  <a:schemeClr val="accent1">
                    <a:lumMod val="50000"/>
                  </a:schemeClr>
                </a:solidFill>
              </a:rPr>
              <a:t>the feedback of </a:t>
            </a:r>
            <a:r>
              <a:rPr lang="en-US" sz="1100" dirty="0">
                <a:solidFill>
                  <a:schemeClr val="accent1">
                    <a:lumMod val="50000"/>
                  </a:schemeClr>
                </a:solidFill>
              </a:rPr>
              <a:t>around 25,000 </a:t>
            </a:r>
            <a:r>
              <a:rPr lang="en-US" sz="1100" dirty="0" smtClean="0">
                <a:solidFill>
                  <a:schemeClr val="accent1">
                    <a:lumMod val="50000"/>
                  </a:schemeClr>
                </a:solidFill>
              </a:rPr>
              <a:t>STRs </a:t>
            </a:r>
            <a:r>
              <a:rPr lang="en-US" sz="1100" dirty="0">
                <a:solidFill>
                  <a:schemeClr val="accent1">
                    <a:lumMod val="50000"/>
                  </a:schemeClr>
                </a:solidFill>
              </a:rPr>
              <a:t>to the entities that </a:t>
            </a:r>
            <a:r>
              <a:rPr lang="en-US" sz="1100" dirty="0" smtClean="0">
                <a:solidFill>
                  <a:schemeClr val="accent1">
                    <a:lumMod val="50000"/>
                  </a:schemeClr>
                </a:solidFill>
              </a:rPr>
              <a:t>had sent </a:t>
            </a:r>
            <a:r>
              <a:rPr lang="en-US" sz="1100" dirty="0">
                <a:solidFill>
                  <a:schemeClr val="accent1">
                    <a:lumMod val="50000"/>
                  </a:schemeClr>
                </a:solidFill>
              </a:rPr>
              <a:t>them, including the Sectorial or </a:t>
            </a:r>
            <a:r>
              <a:rPr lang="en-US" sz="1100" dirty="0" smtClean="0">
                <a:solidFill>
                  <a:schemeClr val="accent1">
                    <a:lumMod val="50000"/>
                  </a:schemeClr>
                </a:solidFill>
              </a:rPr>
              <a:t>equivalent </a:t>
            </a:r>
            <a:r>
              <a:rPr lang="en-US" sz="1100" dirty="0">
                <a:solidFill>
                  <a:schemeClr val="accent1">
                    <a:lumMod val="50000"/>
                  </a:schemeClr>
                </a:solidFill>
              </a:rPr>
              <a:t>Authorities</a:t>
            </a:r>
            <a:r>
              <a:rPr lang="pt-PT" sz="1100" dirty="0" smtClean="0">
                <a:solidFill>
                  <a:schemeClr val="accent1">
                    <a:lumMod val="50000"/>
                  </a:schemeClr>
                </a:solidFill>
              </a:rPr>
              <a:t>.</a:t>
            </a:r>
            <a:endParaRPr lang="pt-PT" sz="1100" dirty="0">
              <a:solidFill>
                <a:schemeClr val="accent1">
                  <a:lumMod val="50000"/>
                </a:schemeClr>
              </a:solidFill>
            </a:endParaRPr>
          </a:p>
        </p:txBody>
      </p:sp>
      <p:sp>
        <p:nvSpPr>
          <p:cNvPr id="5" name="Slide Number Placeholder 1"/>
          <p:cNvSpPr>
            <a:spLocks noGrp="1"/>
          </p:cNvSpPr>
          <p:nvPr>
            <p:ph type="sldNum" sz="quarter" idx="12"/>
          </p:nvPr>
        </p:nvSpPr>
        <p:spPr>
          <a:xfrm>
            <a:off x="7858806" y="4767264"/>
            <a:ext cx="1285195" cy="273844"/>
          </a:xfrm>
        </p:spPr>
        <p:txBody>
          <a:bodyPr lIns="359959" tIns="89990" rIns="359959" bIns="89990"/>
          <a:lstStyle/>
          <a:p>
            <a:fld id="{6B9A430A-1239-824B-971C-3B3143C875C6}" type="slidenum">
              <a:rPr lang="en-US" sz="1000">
                <a:solidFill>
                  <a:srgbClr val="000000"/>
                </a:solidFill>
              </a:rPr>
              <a:pPr/>
              <a:t>31</a:t>
            </a:fld>
            <a:endParaRPr lang="en-US" sz="1000" dirty="0">
              <a:solidFill>
                <a:srgbClr val="000000"/>
              </a:solidFill>
            </a:endParaRPr>
          </a:p>
        </p:txBody>
      </p:sp>
      <p:sp>
        <p:nvSpPr>
          <p:cNvPr id="18" name="TextBox 17"/>
          <p:cNvSpPr txBox="1"/>
          <p:nvPr/>
        </p:nvSpPr>
        <p:spPr>
          <a:xfrm>
            <a:off x="0" y="1210849"/>
            <a:ext cx="2940436" cy="3240000"/>
          </a:xfrm>
          <a:prstGeom prst="rect">
            <a:avLst/>
          </a:prstGeom>
          <a:solidFill>
            <a:schemeClr val="accent1">
              <a:lumMod val="50000"/>
            </a:schemeClr>
          </a:solidFill>
        </p:spPr>
        <p:txBody>
          <a:bodyPr wrap="square" lIns="359959" tIns="89990" rIns="359959" bIns="89990" rtlCol="0" anchor="ctr">
            <a:noAutofit/>
          </a:bodyPr>
          <a:lstStyle/>
          <a:p>
            <a:pPr algn="r">
              <a:lnSpc>
                <a:spcPct val="150000"/>
              </a:lnSpc>
            </a:pPr>
            <a:r>
              <a:rPr lang="en-US" sz="1000" b="1" cap="all" dirty="0" smtClean="0">
                <a:solidFill>
                  <a:schemeClr val="bg1"/>
                </a:solidFill>
                <a:latin typeface="Calibri" pitchFamily="34" charset="0"/>
              </a:rPr>
              <a:t>According to Article </a:t>
            </a:r>
            <a:r>
              <a:rPr lang="en-US" sz="1000" b="1" cap="all" dirty="0">
                <a:solidFill>
                  <a:schemeClr val="bg1"/>
                </a:solidFill>
                <a:latin typeface="Calibri" pitchFamily="34" charset="0"/>
              </a:rPr>
              <a:t>114 of Law 83/2017 </a:t>
            </a:r>
            <a:r>
              <a:rPr lang="en-US" sz="1000" b="1" cap="all" dirty="0" smtClean="0">
                <a:solidFill>
                  <a:schemeClr val="bg1"/>
                </a:solidFill>
                <a:latin typeface="Calibri" pitchFamily="34" charset="0"/>
              </a:rPr>
              <a:t>of </a:t>
            </a:r>
            <a:r>
              <a:rPr lang="en-US" sz="1000" b="1" cap="all" dirty="0">
                <a:solidFill>
                  <a:schemeClr val="bg1"/>
                </a:solidFill>
                <a:latin typeface="Calibri" pitchFamily="34" charset="0"/>
              </a:rPr>
              <a:t>August </a:t>
            </a:r>
            <a:r>
              <a:rPr lang="en-US" sz="1000" b="1" cap="all" dirty="0" smtClean="0">
                <a:solidFill>
                  <a:schemeClr val="bg1"/>
                </a:solidFill>
                <a:latin typeface="Calibri" pitchFamily="34" charset="0"/>
              </a:rPr>
              <a:t>18th 2017</a:t>
            </a:r>
            <a:r>
              <a:rPr lang="en-US" sz="1000" b="1" cap="all" dirty="0">
                <a:solidFill>
                  <a:schemeClr val="bg1"/>
                </a:solidFill>
                <a:latin typeface="Calibri" pitchFamily="34" charset="0"/>
              </a:rPr>
              <a:t>, the FIU </a:t>
            </a:r>
            <a:r>
              <a:rPr lang="en-US" sz="1000" b="1" cap="all" dirty="0" smtClean="0">
                <a:solidFill>
                  <a:schemeClr val="bg1"/>
                </a:solidFill>
                <a:latin typeface="Calibri" pitchFamily="34" charset="0"/>
              </a:rPr>
              <a:t>CARRIES OUT THE FEEDBACK of </a:t>
            </a:r>
            <a:r>
              <a:rPr lang="en-US" sz="1000" b="1" cap="all" dirty="0">
                <a:solidFill>
                  <a:schemeClr val="bg1"/>
                </a:solidFill>
                <a:latin typeface="Calibri" pitchFamily="34" charset="0"/>
              </a:rPr>
              <a:t>information to </a:t>
            </a:r>
            <a:r>
              <a:rPr lang="en-US" sz="1000" b="1" cap="all" dirty="0" smtClean="0">
                <a:solidFill>
                  <a:schemeClr val="bg1"/>
                </a:solidFill>
                <a:latin typeface="Calibri" pitchFamily="34" charset="0"/>
              </a:rPr>
              <a:t>THE obliged </a:t>
            </a:r>
            <a:r>
              <a:rPr lang="en-US" sz="1000" b="1" cap="all" dirty="0">
                <a:solidFill>
                  <a:schemeClr val="bg1"/>
                </a:solidFill>
                <a:latin typeface="Calibri" pitchFamily="34" charset="0"/>
              </a:rPr>
              <a:t>entities and </a:t>
            </a:r>
            <a:r>
              <a:rPr lang="en-US" sz="1000" b="1" cap="all" dirty="0" smtClean="0">
                <a:solidFill>
                  <a:schemeClr val="bg1"/>
                </a:solidFill>
                <a:latin typeface="Calibri" pitchFamily="34" charset="0"/>
              </a:rPr>
              <a:t>THE sectoral </a:t>
            </a:r>
            <a:r>
              <a:rPr lang="en-US" sz="1000" b="1" cap="all" dirty="0">
                <a:solidFill>
                  <a:schemeClr val="bg1"/>
                </a:solidFill>
                <a:latin typeface="Calibri" pitchFamily="34" charset="0"/>
              </a:rPr>
              <a:t>authorities on the </a:t>
            </a:r>
            <a:r>
              <a:rPr lang="en-US" sz="1000" b="1" cap="all" dirty="0" smtClean="0">
                <a:solidFill>
                  <a:schemeClr val="bg1"/>
                </a:solidFill>
                <a:latin typeface="Calibri" pitchFamily="34" charset="0"/>
              </a:rPr>
              <a:t>FORWARDING and THE </a:t>
            </a:r>
            <a:r>
              <a:rPr lang="en-US" sz="1000" b="1" cap="all" dirty="0">
                <a:solidFill>
                  <a:schemeClr val="bg1"/>
                </a:solidFill>
                <a:latin typeface="Calibri" pitchFamily="34" charset="0"/>
              </a:rPr>
              <a:t>outcome of suspicious reports </a:t>
            </a:r>
            <a:r>
              <a:rPr lang="en-US" sz="1000" b="1" cap="all" dirty="0" smtClean="0">
                <a:solidFill>
                  <a:schemeClr val="bg1"/>
                </a:solidFill>
                <a:latin typeface="Calibri" pitchFamily="34" charset="0"/>
              </a:rPr>
              <a:t>SUBMITTED </a:t>
            </a:r>
            <a:r>
              <a:rPr lang="en-US" sz="1000" b="1" cap="all" dirty="0">
                <a:solidFill>
                  <a:schemeClr val="bg1"/>
                </a:solidFill>
                <a:latin typeface="Calibri" pitchFamily="34" charset="0"/>
              </a:rPr>
              <a:t>under Articles 43 and </a:t>
            </a:r>
            <a:r>
              <a:rPr lang="en-US" sz="1000" b="1" cap="all" dirty="0" smtClean="0">
                <a:solidFill>
                  <a:schemeClr val="bg1"/>
                </a:solidFill>
                <a:latin typeface="Calibri" pitchFamily="34" charset="0"/>
              </a:rPr>
              <a:t>104</a:t>
            </a:r>
            <a:r>
              <a:rPr lang="pt-PT" sz="1000" b="1" cap="all" dirty="0" smtClean="0">
                <a:solidFill>
                  <a:schemeClr val="bg1"/>
                </a:solidFill>
                <a:latin typeface="Calibri" pitchFamily="34" charset="0"/>
              </a:rPr>
              <a:t>.</a:t>
            </a:r>
            <a:endParaRPr lang="pt-PT" sz="1000" b="1" cap="all" dirty="0">
              <a:solidFill>
                <a:srgbClr val="FFFFFF"/>
              </a:solidFill>
            </a:endParaRPr>
          </a:p>
        </p:txBody>
      </p:sp>
    </p:spTree>
    <p:extLst>
      <p:ext uri="{BB962C8B-B14F-4D97-AF65-F5344CB8AC3E}">
        <p14:creationId xmlns:p14="http://schemas.microsoft.com/office/powerpoint/2010/main" val="187672041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9144000" cy="899996"/>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359959" tIns="179980" rIns="359959" bIns="179980" rtlCol="0" anchor="ctr"/>
          <a:lstStyle/>
          <a:p>
            <a:r>
              <a:rPr lang="pt-PT" dirty="0"/>
              <a:t>DISSEMINATION OF INFORMATION </a:t>
            </a:r>
          </a:p>
        </p:txBody>
      </p:sp>
      <p:sp>
        <p:nvSpPr>
          <p:cNvPr id="5" name="Slide Number Placeholder 1"/>
          <p:cNvSpPr>
            <a:spLocks noGrp="1"/>
          </p:cNvSpPr>
          <p:nvPr>
            <p:ph type="sldNum" sz="quarter" idx="12"/>
          </p:nvPr>
        </p:nvSpPr>
        <p:spPr>
          <a:xfrm>
            <a:off x="7858806" y="4767264"/>
            <a:ext cx="1285195" cy="273844"/>
          </a:xfrm>
        </p:spPr>
        <p:txBody>
          <a:bodyPr lIns="359959" tIns="89990" rIns="359959" bIns="89990"/>
          <a:lstStyle/>
          <a:p>
            <a:fld id="{6B9A430A-1239-824B-971C-3B3143C875C6}" type="slidenum">
              <a:rPr lang="en-US" sz="1000">
                <a:solidFill>
                  <a:srgbClr val="000000"/>
                </a:solidFill>
              </a:rPr>
              <a:pPr/>
              <a:t>32</a:t>
            </a:fld>
            <a:endParaRPr lang="en-US" sz="1000" dirty="0">
              <a:solidFill>
                <a:srgbClr val="000000"/>
              </a:solidFill>
            </a:endParaRPr>
          </a:p>
        </p:txBody>
      </p:sp>
      <p:sp>
        <p:nvSpPr>
          <p:cNvPr id="18" name="TextBox 17"/>
          <p:cNvSpPr txBox="1"/>
          <p:nvPr/>
        </p:nvSpPr>
        <p:spPr>
          <a:xfrm>
            <a:off x="0" y="1210849"/>
            <a:ext cx="2940436" cy="3240000"/>
          </a:xfrm>
          <a:prstGeom prst="rect">
            <a:avLst/>
          </a:prstGeom>
          <a:solidFill>
            <a:schemeClr val="accent1">
              <a:lumMod val="50000"/>
            </a:schemeClr>
          </a:solidFill>
        </p:spPr>
        <p:txBody>
          <a:bodyPr wrap="square" lIns="359959" tIns="89990" rIns="359959" bIns="89990" rtlCol="0" anchor="ctr">
            <a:noAutofit/>
          </a:bodyPr>
          <a:lstStyle/>
          <a:p>
            <a:pPr algn="r">
              <a:lnSpc>
                <a:spcPct val="150000"/>
              </a:lnSpc>
            </a:pPr>
            <a:r>
              <a:rPr lang="en-US" sz="1000" b="1" dirty="0">
                <a:solidFill>
                  <a:schemeClr val="bg1"/>
                </a:solidFill>
                <a:latin typeface="Calibri" pitchFamily="34" charset="0"/>
              </a:rPr>
              <a:t>ACCORDING TO ARTICLE </a:t>
            </a:r>
            <a:r>
              <a:rPr lang="en-US" sz="1000" b="1" dirty="0" smtClean="0">
                <a:solidFill>
                  <a:schemeClr val="bg1"/>
                </a:solidFill>
                <a:latin typeface="Calibri" pitchFamily="34" charset="0"/>
              </a:rPr>
              <a:t>82, PAR. 1, SUB-PAR. </a:t>
            </a:r>
            <a:r>
              <a:rPr lang="en-US" sz="1000" b="1" dirty="0">
                <a:solidFill>
                  <a:schemeClr val="bg1"/>
                </a:solidFill>
                <a:latin typeface="Calibri" pitchFamily="34" charset="0"/>
              </a:rPr>
              <a:t>c</a:t>
            </a:r>
            <a:r>
              <a:rPr lang="en-US" sz="1000" b="1" dirty="0" smtClean="0">
                <a:solidFill>
                  <a:schemeClr val="bg1"/>
                </a:solidFill>
                <a:latin typeface="Calibri" pitchFamily="34" charset="0"/>
              </a:rPr>
              <a:t>) OF </a:t>
            </a:r>
            <a:r>
              <a:rPr lang="en-US" sz="1000" b="1" dirty="0">
                <a:solidFill>
                  <a:schemeClr val="bg1"/>
                </a:solidFill>
                <a:latin typeface="Calibri" pitchFamily="34" charset="0"/>
              </a:rPr>
              <a:t>THE </a:t>
            </a:r>
            <a:r>
              <a:rPr lang="en-US" sz="1000" b="1" dirty="0" smtClean="0">
                <a:solidFill>
                  <a:schemeClr val="bg1"/>
                </a:solidFill>
                <a:latin typeface="Calibri" pitchFamily="34" charset="0"/>
              </a:rPr>
              <a:t>ML/TF LAW</a:t>
            </a:r>
            <a:r>
              <a:rPr lang="en-US" sz="1000" b="1" dirty="0">
                <a:solidFill>
                  <a:schemeClr val="bg1"/>
                </a:solidFill>
                <a:latin typeface="Calibri" pitchFamily="34" charset="0"/>
              </a:rPr>
              <a:t>, THE FIU SHALL BE RESPONSIBLE FOR DISSEMINATING, AT NATIONAL LEVEL, INFORMATION RELATING TO </a:t>
            </a:r>
            <a:r>
              <a:rPr lang="en-US" sz="1000" b="1" dirty="0" smtClean="0">
                <a:solidFill>
                  <a:schemeClr val="bg1"/>
                </a:solidFill>
                <a:latin typeface="Calibri" pitchFamily="34" charset="0"/>
              </a:rPr>
              <a:t>THE ANALYSYS </a:t>
            </a:r>
            <a:r>
              <a:rPr lang="en-US" sz="1000" b="1" dirty="0">
                <a:solidFill>
                  <a:schemeClr val="bg1"/>
                </a:solidFill>
                <a:latin typeface="Calibri" pitchFamily="34" charset="0"/>
              </a:rPr>
              <a:t>CARRIED OUT AND </a:t>
            </a:r>
            <a:r>
              <a:rPr lang="en-US" sz="1000" b="1" dirty="0" smtClean="0">
                <a:solidFill>
                  <a:schemeClr val="bg1"/>
                </a:solidFill>
                <a:latin typeface="Calibri" pitchFamily="34" charset="0"/>
              </a:rPr>
              <a:t>THE RESPECTIVE OUTCOME, AS WELL AS  ANY </a:t>
            </a:r>
            <a:r>
              <a:rPr lang="en-US" sz="1000" b="1" dirty="0">
                <a:solidFill>
                  <a:schemeClr val="bg1"/>
                </a:solidFill>
                <a:latin typeface="Calibri" pitchFamily="34" charset="0"/>
              </a:rPr>
              <a:t>OTHER RELEVANT INFORMATION</a:t>
            </a:r>
            <a:r>
              <a:rPr lang="pt-PT" sz="1000" b="1" dirty="0" smtClean="0">
                <a:solidFill>
                  <a:schemeClr val="bg1"/>
                </a:solidFill>
                <a:latin typeface="Calibri" pitchFamily="34" charset="0"/>
              </a:rPr>
              <a:t>. </a:t>
            </a:r>
            <a:endParaRPr lang="pt-PT" sz="1000" b="1" dirty="0">
              <a:solidFill>
                <a:srgbClr val="FFFFFF"/>
              </a:solidFill>
            </a:endParaRPr>
          </a:p>
        </p:txBody>
      </p:sp>
      <p:sp>
        <p:nvSpPr>
          <p:cNvPr id="7" name="TextBox 5"/>
          <p:cNvSpPr txBox="1"/>
          <p:nvPr/>
        </p:nvSpPr>
        <p:spPr>
          <a:xfrm>
            <a:off x="2952001" y="1447318"/>
            <a:ext cx="6192000" cy="1197400"/>
          </a:xfrm>
          <a:prstGeom prst="rect">
            <a:avLst/>
          </a:prstGeom>
          <a:noFill/>
        </p:spPr>
        <p:txBody>
          <a:bodyPr wrap="square" lIns="359959" tIns="89990" rIns="359959" bIns="89990" rtlCol="0">
            <a:spAutoFit/>
          </a:bodyPr>
          <a:lstStyle/>
          <a:p>
            <a:pPr algn="just">
              <a:defRPr/>
            </a:pPr>
            <a:endParaRPr lang="pt-PT" sz="1100" dirty="0">
              <a:solidFill>
                <a:schemeClr val="accent1">
                  <a:lumMod val="50000"/>
                </a:schemeClr>
              </a:solidFill>
            </a:endParaRPr>
          </a:p>
          <a:p>
            <a:pPr algn="just">
              <a:defRPr/>
            </a:pPr>
            <a:r>
              <a:rPr lang="en-US" sz="1100" dirty="0" smtClean="0">
                <a:solidFill>
                  <a:schemeClr val="accent1">
                    <a:lumMod val="50000"/>
                  </a:schemeClr>
                </a:solidFill>
              </a:rPr>
              <a:t>The relevant </a:t>
            </a:r>
            <a:r>
              <a:rPr lang="en-US" sz="1100" dirty="0">
                <a:solidFill>
                  <a:schemeClr val="accent1">
                    <a:lumMod val="50000"/>
                  </a:schemeClr>
                </a:solidFill>
              </a:rPr>
              <a:t>information is that which by definition may contain important and meaningful data for the receiving entity or </a:t>
            </a:r>
            <a:r>
              <a:rPr lang="en-US" sz="1100" dirty="0" smtClean="0">
                <a:solidFill>
                  <a:schemeClr val="accent1">
                    <a:lumMod val="50000"/>
                  </a:schemeClr>
                </a:solidFill>
              </a:rPr>
              <a:t>sectorial </a:t>
            </a:r>
            <a:r>
              <a:rPr lang="en-US" sz="1100" dirty="0">
                <a:solidFill>
                  <a:schemeClr val="accent1">
                    <a:lumMod val="50000"/>
                  </a:schemeClr>
                </a:solidFill>
              </a:rPr>
              <a:t>authority.</a:t>
            </a:r>
          </a:p>
          <a:p>
            <a:pPr algn="just">
              <a:defRPr/>
            </a:pPr>
            <a:endParaRPr lang="en-US" sz="1100" dirty="0">
              <a:solidFill>
                <a:schemeClr val="accent1">
                  <a:lumMod val="50000"/>
                </a:schemeClr>
              </a:solidFill>
            </a:endParaRPr>
          </a:p>
          <a:p>
            <a:pPr algn="just">
              <a:defRPr/>
            </a:pPr>
            <a:r>
              <a:rPr lang="en-US" sz="1100" dirty="0">
                <a:solidFill>
                  <a:schemeClr val="accent1">
                    <a:lumMod val="50000"/>
                  </a:schemeClr>
                </a:solidFill>
              </a:rPr>
              <a:t>Also due to the adoption of new procedures, in 2022 the FIU </a:t>
            </a:r>
            <a:r>
              <a:rPr lang="en-US" sz="1100" dirty="0" smtClean="0">
                <a:solidFill>
                  <a:schemeClr val="accent1">
                    <a:lumMod val="50000"/>
                  </a:schemeClr>
                </a:solidFill>
              </a:rPr>
              <a:t>disseminated </a:t>
            </a:r>
            <a:r>
              <a:rPr lang="en-US" sz="1100" dirty="0">
                <a:solidFill>
                  <a:schemeClr val="accent1">
                    <a:lumMod val="50000"/>
                  </a:schemeClr>
                </a:solidFill>
              </a:rPr>
              <a:t>to the Taxation and Customs Authority 25 relevant information reports</a:t>
            </a:r>
            <a:r>
              <a:rPr lang="pt-PT" sz="1100" dirty="0" smtClean="0">
                <a:solidFill>
                  <a:schemeClr val="accent1">
                    <a:lumMod val="50000"/>
                  </a:schemeClr>
                </a:solidFill>
              </a:rPr>
              <a:t>.</a:t>
            </a:r>
            <a:endParaRPr lang="pt-PT" sz="1100" dirty="0">
              <a:solidFill>
                <a:schemeClr val="accent1">
                  <a:lumMod val="50000"/>
                </a:schemeClr>
              </a:solidFill>
            </a:endParaRPr>
          </a:p>
        </p:txBody>
      </p:sp>
    </p:spTree>
    <p:extLst>
      <p:ext uri="{BB962C8B-B14F-4D97-AF65-F5344CB8AC3E}">
        <p14:creationId xmlns:p14="http://schemas.microsoft.com/office/powerpoint/2010/main" val="412644959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9144000" cy="899996"/>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359959" tIns="179980" rIns="359959" bIns="179980" rtlCol="0" anchor="ctr"/>
          <a:lstStyle/>
          <a:p>
            <a:r>
              <a:rPr lang="pt-PT" dirty="0"/>
              <a:t>DISSEMINATION OF INFORMATION </a:t>
            </a:r>
          </a:p>
        </p:txBody>
      </p:sp>
      <p:sp>
        <p:nvSpPr>
          <p:cNvPr id="6" name="TextBox 5"/>
          <p:cNvSpPr txBox="1"/>
          <p:nvPr/>
        </p:nvSpPr>
        <p:spPr>
          <a:xfrm>
            <a:off x="2952000" y="1447318"/>
            <a:ext cx="6192000" cy="1920675"/>
          </a:xfrm>
          <a:prstGeom prst="rect">
            <a:avLst/>
          </a:prstGeom>
          <a:noFill/>
        </p:spPr>
        <p:txBody>
          <a:bodyPr wrap="square" lIns="359959" tIns="89990" rIns="359959" bIns="89990" rtlCol="0">
            <a:spAutoFit/>
          </a:bodyPr>
          <a:lstStyle/>
          <a:p>
            <a:pPr algn="just">
              <a:defRPr/>
            </a:pPr>
            <a:r>
              <a:rPr lang="en-US" sz="1100" dirty="0" smtClean="0">
                <a:solidFill>
                  <a:schemeClr val="accent1">
                    <a:lumMod val="50000"/>
                  </a:schemeClr>
                </a:solidFill>
              </a:rPr>
              <a:t>The FIU has cooperated with </a:t>
            </a:r>
            <a:r>
              <a:rPr lang="en-US" sz="1100" dirty="0">
                <a:solidFill>
                  <a:schemeClr val="accent1">
                    <a:lumMod val="50000"/>
                  </a:schemeClr>
                </a:solidFill>
              </a:rPr>
              <a:t>the obliged entities </a:t>
            </a:r>
            <a:r>
              <a:rPr lang="en-US" sz="1100" dirty="0" smtClean="0">
                <a:solidFill>
                  <a:schemeClr val="accent1">
                    <a:lumMod val="50000"/>
                  </a:schemeClr>
                </a:solidFill>
              </a:rPr>
              <a:t>in dissemination actions on new trends and practices</a:t>
            </a:r>
            <a:r>
              <a:rPr lang="pt-PT" sz="1100" dirty="0" smtClean="0">
                <a:solidFill>
                  <a:schemeClr val="accent1">
                    <a:lumMod val="50000"/>
                  </a:schemeClr>
                </a:solidFill>
              </a:rPr>
              <a:t>. </a:t>
            </a:r>
            <a:endParaRPr lang="pt-PT" sz="1100" dirty="0">
              <a:solidFill>
                <a:schemeClr val="accent1">
                  <a:lumMod val="50000"/>
                </a:schemeClr>
              </a:solidFill>
            </a:endParaRPr>
          </a:p>
          <a:p>
            <a:pPr algn="just">
              <a:defRPr/>
            </a:pPr>
            <a:endParaRPr lang="pt-PT" sz="1100" dirty="0">
              <a:solidFill>
                <a:schemeClr val="accent1">
                  <a:lumMod val="50000"/>
                </a:schemeClr>
              </a:solidFill>
            </a:endParaRPr>
          </a:p>
          <a:p>
            <a:pPr algn="just">
              <a:defRPr/>
            </a:pPr>
            <a:r>
              <a:rPr lang="en-US" sz="1100" dirty="0">
                <a:solidFill>
                  <a:schemeClr val="accent1">
                    <a:lumMod val="50000"/>
                  </a:schemeClr>
                </a:solidFill>
              </a:rPr>
              <a:t>These actions are a part of the cooperation that the FIU establishes with the obliged entities, bearing in mind that they are also required to train their employees</a:t>
            </a:r>
            <a:r>
              <a:rPr lang="pt-PT" sz="1100" dirty="0" smtClean="0">
                <a:solidFill>
                  <a:schemeClr val="accent1">
                    <a:lumMod val="50000"/>
                  </a:schemeClr>
                </a:solidFill>
              </a:rPr>
              <a:t>.</a:t>
            </a:r>
          </a:p>
          <a:p>
            <a:pPr algn="just">
              <a:defRPr/>
            </a:pPr>
            <a:endParaRPr lang="pt-PT" sz="1100" dirty="0" smtClean="0">
              <a:solidFill>
                <a:schemeClr val="accent1">
                  <a:lumMod val="50000"/>
                </a:schemeClr>
              </a:solidFill>
            </a:endParaRPr>
          </a:p>
          <a:p>
            <a:pPr algn="just">
              <a:defRPr/>
            </a:pPr>
            <a:r>
              <a:rPr lang="en-US" sz="1100" dirty="0">
                <a:solidFill>
                  <a:schemeClr val="accent1">
                    <a:lumMod val="50000"/>
                  </a:schemeClr>
                </a:solidFill>
              </a:rPr>
              <a:t>Moreover, the FIU attends regular and quarterly meetings held by the Coordination Committee for the Money laundering and terrorism financing prevention policies, as well as weekly meetings of the Permanent Secretariat of the </a:t>
            </a:r>
            <a:r>
              <a:rPr lang="en-US" sz="1100" dirty="0" smtClean="0">
                <a:solidFill>
                  <a:schemeClr val="accent1">
                    <a:lumMod val="50000"/>
                  </a:schemeClr>
                </a:solidFill>
              </a:rPr>
              <a:t>same </a:t>
            </a:r>
            <a:r>
              <a:rPr lang="en-US" sz="1100" dirty="0" smtClean="0">
                <a:solidFill>
                  <a:schemeClr val="accent1">
                    <a:lumMod val="50000"/>
                  </a:schemeClr>
                </a:solidFill>
              </a:rPr>
              <a:t>Committee, in the Egmont Group Plenary and the FATF Plenary. </a:t>
            </a:r>
            <a:endParaRPr lang="en-US" sz="1100" dirty="0">
              <a:solidFill>
                <a:schemeClr val="accent1">
                  <a:lumMod val="50000"/>
                </a:schemeClr>
              </a:solidFill>
            </a:endParaRPr>
          </a:p>
        </p:txBody>
      </p:sp>
      <p:sp>
        <p:nvSpPr>
          <p:cNvPr id="5" name="Slide Number Placeholder 1"/>
          <p:cNvSpPr>
            <a:spLocks noGrp="1"/>
          </p:cNvSpPr>
          <p:nvPr>
            <p:ph type="sldNum" sz="quarter" idx="12"/>
          </p:nvPr>
        </p:nvSpPr>
        <p:spPr>
          <a:xfrm>
            <a:off x="7858806" y="4767264"/>
            <a:ext cx="1285195" cy="273844"/>
          </a:xfrm>
        </p:spPr>
        <p:txBody>
          <a:bodyPr lIns="359959" tIns="89990" rIns="359959" bIns="89990"/>
          <a:lstStyle/>
          <a:p>
            <a:fld id="{6B9A430A-1239-824B-971C-3B3143C875C6}" type="slidenum">
              <a:rPr lang="en-US" sz="1000">
                <a:solidFill>
                  <a:srgbClr val="000000"/>
                </a:solidFill>
              </a:rPr>
              <a:pPr/>
              <a:t>33</a:t>
            </a:fld>
            <a:endParaRPr lang="en-US" sz="1000" dirty="0">
              <a:solidFill>
                <a:srgbClr val="000000"/>
              </a:solidFill>
            </a:endParaRPr>
          </a:p>
        </p:txBody>
      </p:sp>
      <p:sp>
        <p:nvSpPr>
          <p:cNvPr id="18" name="TextBox 17"/>
          <p:cNvSpPr txBox="1"/>
          <p:nvPr/>
        </p:nvSpPr>
        <p:spPr>
          <a:xfrm>
            <a:off x="0" y="1210849"/>
            <a:ext cx="2940436" cy="3240000"/>
          </a:xfrm>
          <a:prstGeom prst="rect">
            <a:avLst/>
          </a:prstGeom>
          <a:solidFill>
            <a:schemeClr val="accent1">
              <a:lumMod val="50000"/>
            </a:schemeClr>
          </a:solidFill>
        </p:spPr>
        <p:txBody>
          <a:bodyPr wrap="square" lIns="359959" tIns="89990" rIns="359959" bIns="89990" rtlCol="0" anchor="ctr">
            <a:noAutofit/>
          </a:bodyPr>
          <a:lstStyle/>
          <a:p>
            <a:pPr algn="r">
              <a:lnSpc>
                <a:spcPct val="150000"/>
              </a:lnSpc>
            </a:pPr>
            <a:r>
              <a:rPr lang="en-US" sz="1000" b="1" dirty="0">
                <a:solidFill>
                  <a:schemeClr val="bg1"/>
                </a:solidFill>
                <a:latin typeface="Calibri" pitchFamily="34" charset="0"/>
              </a:rPr>
              <a:t>IT IS UP TO THE FIU TO DISSEMINATE RED FLAGS AND UPDATED INFORMATION ON TRENDS AND PRACTICES RELATING TO PREVENTION AGAINST MONEY LAUNDERING AND TERRORISM FINANCING</a:t>
            </a:r>
            <a:r>
              <a:rPr lang="pt-PT" sz="1000" b="1" dirty="0" smtClean="0">
                <a:solidFill>
                  <a:schemeClr val="bg1"/>
                </a:solidFill>
                <a:latin typeface="Calibri" pitchFamily="34" charset="0"/>
              </a:rPr>
              <a:t>.</a:t>
            </a:r>
            <a:endParaRPr lang="pt-PT" sz="1000" b="1" dirty="0">
              <a:solidFill>
                <a:srgbClr val="FFFFFF"/>
              </a:solidFill>
            </a:endParaRPr>
          </a:p>
        </p:txBody>
      </p:sp>
    </p:spTree>
    <p:extLst>
      <p:ext uri="{BB962C8B-B14F-4D97-AF65-F5344CB8AC3E}">
        <p14:creationId xmlns:p14="http://schemas.microsoft.com/office/powerpoint/2010/main" val="279326140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9144000" cy="899996"/>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359959" tIns="179980" rIns="359959" bIns="179980" rtlCol="0" anchor="ctr"/>
          <a:lstStyle/>
          <a:p>
            <a:r>
              <a:rPr lang="pt-PT" dirty="0"/>
              <a:t>DISSEMINATION OF INFORMATION </a:t>
            </a:r>
          </a:p>
        </p:txBody>
      </p:sp>
      <p:sp>
        <p:nvSpPr>
          <p:cNvPr id="6" name="TextBox 5"/>
          <p:cNvSpPr txBox="1"/>
          <p:nvPr/>
        </p:nvSpPr>
        <p:spPr>
          <a:xfrm>
            <a:off x="2952000" y="1447318"/>
            <a:ext cx="6192000" cy="1874509"/>
          </a:xfrm>
          <a:prstGeom prst="rect">
            <a:avLst/>
          </a:prstGeom>
          <a:noFill/>
        </p:spPr>
        <p:txBody>
          <a:bodyPr wrap="square" lIns="359959" tIns="89990" rIns="359959" bIns="89990" rtlCol="0">
            <a:spAutoFit/>
          </a:bodyPr>
          <a:lstStyle/>
          <a:p>
            <a:pPr algn="just">
              <a:defRPr/>
            </a:pPr>
            <a:r>
              <a:rPr lang="en-US" sz="1100" dirty="0">
                <a:solidFill>
                  <a:schemeClr val="accent1">
                    <a:lumMod val="50000"/>
                  </a:schemeClr>
                </a:solidFill>
              </a:rPr>
              <a:t>The FIU </a:t>
            </a:r>
            <a:r>
              <a:rPr lang="en-US" sz="1100" dirty="0" smtClean="0">
                <a:solidFill>
                  <a:schemeClr val="accent1">
                    <a:lumMod val="50000"/>
                  </a:schemeClr>
                </a:solidFill>
              </a:rPr>
              <a:t>is also present in </a:t>
            </a:r>
            <a:r>
              <a:rPr lang="en-US" sz="1100" dirty="0">
                <a:solidFill>
                  <a:schemeClr val="accent1">
                    <a:lumMod val="50000"/>
                  </a:schemeClr>
                </a:solidFill>
              </a:rPr>
              <a:t>the plenary of the Financial Action Task Force (FATF), the Intergovernmental Task Force on Money Laundering in West Africa (GIABA), and </a:t>
            </a:r>
            <a:r>
              <a:rPr lang="en-US" sz="1100" dirty="0" err="1">
                <a:solidFill>
                  <a:schemeClr val="accent1">
                    <a:lumMod val="50000"/>
                  </a:schemeClr>
                </a:solidFill>
              </a:rPr>
              <a:t>FIU.Net</a:t>
            </a:r>
            <a:r>
              <a:rPr lang="en-US" sz="1100" dirty="0">
                <a:solidFill>
                  <a:schemeClr val="accent1">
                    <a:lumMod val="50000"/>
                  </a:schemeClr>
                </a:solidFill>
              </a:rPr>
              <a:t>.</a:t>
            </a:r>
          </a:p>
          <a:p>
            <a:pPr algn="just">
              <a:defRPr/>
            </a:pPr>
            <a:endParaRPr lang="en-US" sz="1100" dirty="0">
              <a:solidFill>
                <a:schemeClr val="accent1">
                  <a:lumMod val="50000"/>
                </a:schemeClr>
              </a:solidFill>
            </a:endParaRPr>
          </a:p>
          <a:p>
            <a:pPr algn="just">
              <a:defRPr/>
            </a:pPr>
            <a:r>
              <a:rPr lang="en-US" sz="1100" dirty="0">
                <a:solidFill>
                  <a:schemeClr val="accent1">
                    <a:lumMod val="50000"/>
                  </a:schemeClr>
                </a:solidFill>
              </a:rPr>
              <a:t>Also in 2022, the UIF trained groups of representatives of </a:t>
            </a:r>
            <a:r>
              <a:rPr lang="en-US" sz="1100" dirty="0" smtClean="0">
                <a:solidFill>
                  <a:schemeClr val="accent1">
                    <a:lumMod val="50000"/>
                  </a:schemeClr>
                </a:solidFill>
              </a:rPr>
              <a:t>the Mozambican </a:t>
            </a:r>
            <a:r>
              <a:rPr lang="en-US" sz="1100" dirty="0">
                <a:solidFill>
                  <a:schemeClr val="accent1">
                    <a:lumMod val="50000"/>
                  </a:schemeClr>
                </a:solidFill>
              </a:rPr>
              <a:t>police and judicial authorities.</a:t>
            </a:r>
          </a:p>
          <a:p>
            <a:pPr algn="just">
              <a:defRPr/>
            </a:pPr>
            <a:endParaRPr lang="en-US" sz="1100" dirty="0">
              <a:solidFill>
                <a:schemeClr val="accent1">
                  <a:lumMod val="50000"/>
                </a:schemeClr>
              </a:solidFill>
            </a:endParaRPr>
          </a:p>
          <a:p>
            <a:pPr algn="just">
              <a:defRPr/>
            </a:pPr>
            <a:r>
              <a:rPr lang="en-US" sz="1100" dirty="0">
                <a:solidFill>
                  <a:schemeClr val="accent1">
                    <a:lumMod val="50000"/>
                  </a:schemeClr>
                </a:solidFill>
              </a:rPr>
              <a:t>In partnership with the Institute for Management and Public Administration (IGAP) and the Institute for Public Markets, Property and Construction, I.P. (IMPIC, I.P.), the FIU organized and participated in two training/clarification seminars concerning </a:t>
            </a:r>
            <a:r>
              <a:rPr lang="en-US" sz="1100" dirty="0" smtClean="0">
                <a:solidFill>
                  <a:schemeClr val="accent1">
                    <a:lumMod val="50000"/>
                  </a:schemeClr>
                </a:solidFill>
              </a:rPr>
              <a:t>ML/TF with </a:t>
            </a:r>
            <a:r>
              <a:rPr lang="en-US" sz="1100" dirty="0">
                <a:solidFill>
                  <a:schemeClr val="accent1">
                    <a:lumMod val="50000"/>
                  </a:schemeClr>
                </a:solidFill>
              </a:rPr>
              <a:t>a large number of representatives of the real estate sector</a:t>
            </a:r>
            <a:r>
              <a:rPr lang="pt-PT" sz="1100" dirty="0" smtClean="0">
                <a:solidFill>
                  <a:schemeClr val="accent1">
                    <a:lumMod val="50000"/>
                  </a:schemeClr>
                </a:solidFill>
              </a:rPr>
              <a:t>. </a:t>
            </a:r>
            <a:endParaRPr lang="pt-PT" sz="1100" dirty="0">
              <a:solidFill>
                <a:schemeClr val="accent1">
                  <a:lumMod val="50000"/>
                </a:schemeClr>
              </a:solidFill>
            </a:endParaRPr>
          </a:p>
        </p:txBody>
      </p:sp>
      <p:sp>
        <p:nvSpPr>
          <p:cNvPr id="5" name="Slide Number Placeholder 1"/>
          <p:cNvSpPr>
            <a:spLocks noGrp="1"/>
          </p:cNvSpPr>
          <p:nvPr>
            <p:ph type="sldNum" sz="quarter" idx="12"/>
          </p:nvPr>
        </p:nvSpPr>
        <p:spPr>
          <a:xfrm>
            <a:off x="7858806" y="4767264"/>
            <a:ext cx="1285195" cy="273844"/>
          </a:xfrm>
        </p:spPr>
        <p:txBody>
          <a:bodyPr lIns="359959" tIns="89990" rIns="359959" bIns="89990"/>
          <a:lstStyle/>
          <a:p>
            <a:fld id="{6B9A430A-1239-824B-971C-3B3143C875C6}" type="slidenum">
              <a:rPr lang="en-US" sz="1000">
                <a:solidFill>
                  <a:srgbClr val="000000"/>
                </a:solidFill>
              </a:rPr>
              <a:pPr/>
              <a:t>34</a:t>
            </a:fld>
            <a:endParaRPr lang="en-US" sz="1000" dirty="0">
              <a:solidFill>
                <a:srgbClr val="000000"/>
              </a:solidFill>
            </a:endParaRPr>
          </a:p>
        </p:txBody>
      </p:sp>
      <p:sp>
        <p:nvSpPr>
          <p:cNvPr id="18" name="TextBox 17"/>
          <p:cNvSpPr txBox="1"/>
          <p:nvPr/>
        </p:nvSpPr>
        <p:spPr>
          <a:xfrm>
            <a:off x="0" y="1210849"/>
            <a:ext cx="2940436" cy="3240000"/>
          </a:xfrm>
          <a:prstGeom prst="rect">
            <a:avLst/>
          </a:prstGeom>
          <a:solidFill>
            <a:schemeClr val="accent1">
              <a:lumMod val="50000"/>
            </a:schemeClr>
          </a:solidFill>
        </p:spPr>
        <p:txBody>
          <a:bodyPr wrap="square" lIns="359959" tIns="89990" rIns="359959" bIns="89990" rtlCol="0" anchor="ctr">
            <a:noAutofit/>
          </a:bodyPr>
          <a:lstStyle/>
          <a:p>
            <a:pPr algn="r">
              <a:lnSpc>
                <a:spcPct val="150000"/>
              </a:lnSpc>
            </a:pPr>
            <a:r>
              <a:rPr lang="en-US" sz="1000" b="1" dirty="0">
                <a:solidFill>
                  <a:schemeClr val="bg1"/>
                </a:solidFill>
                <a:latin typeface="Calibri" pitchFamily="34" charset="0"/>
              </a:rPr>
              <a:t>IT IS UP TO THE FIU TO DISSEMINATE RED FLAGS AND UPDATED INFORMATION ON TRENDS AND PRACTICES RELATING TO PREVENTION AGAINST MONEY LAUNDERING AND TERRORISM FINANCING</a:t>
            </a:r>
            <a:r>
              <a:rPr lang="pt-PT" sz="1000" b="1" dirty="0" smtClean="0">
                <a:solidFill>
                  <a:schemeClr val="bg1"/>
                </a:solidFill>
                <a:latin typeface="Calibri" pitchFamily="34" charset="0"/>
              </a:rPr>
              <a:t>.</a:t>
            </a:r>
            <a:endParaRPr lang="pt-PT" sz="1000" b="1" dirty="0">
              <a:solidFill>
                <a:srgbClr val="FFFFFF"/>
              </a:solidFill>
            </a:endParaRPr>
          </a:p>
        </p:txBody>
      </p:sp>
    </p:spTree>
    <p:extLst>
      <p:ext uri="{BB962C8B-B14F-4D97-AF65-F5344CB8AC3E}">
        <p14:creationId xmlns:p14="http://schemas.microsoft.com/office/powerpoint/2010/main" val="107120619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143500"/>
          </a:xfrm>
          <a:prstGeom prst="rect">
            <a:avLst/>
          </a:prstGeom>
          <a:solidFill>
            <a:schemeClr val="tx2">
              <a:lumMod val="50000"/>
            </a:schemeClr>
          </a:solidFill>
          <a:ln>
            <a:noFill/>
          </a:ln>
        </p:spPr>
        <p:style>
          <a:lnRef idx="1">
            <a:schemeClr val="accent1"/>
          </a:lnRef>
          <a:fillRef idx="3">
            <a:schemeClr val="accent1"/>
          </a:fillRef>
          <a:effectRef idx="2">
            <a:schemeClr val="accent1"/>
          </a:effectRef>
          <a:fontRef idx="minor">
            <a:schemeClr val="lt1"/>
          </a:fontRef>
        </p:style>
        <p:txBody>
          <a:bodyPr lIns="359959" tIns="179980" rIns="359959" bIns="179980" rtlCol="0" anchor="ctr"/>
          <a:lstStyle/>
          <a:p>
            <a:pPr algn="r"/>
            <a:r>
              <a:rPr lang="pt-PT" sz="1400" dirty="0"/>
              <a:t>UNIDADE DE INFORMAÇÃO FINANCEIRA</a:t>
            </a:r>
          </a:p>
          <a:p>
            <a:pPr algn="r"/>
            <a:r>
              <a:rPr lang="pt-PT" sz="1400" dirty="0"/>
              <a:t> </a:t>
            </a:r>
          </a:p>
          <a:p>
            <a:pPr algn="r"/>
            <a:r>
              <a:rPr lang="pt-PT" sz="1400" dirty="0"/>
              <a:t>Novo Edifício-sede da Polícia Judiciária</a:t>
            </a:r>
          </a:p>
          <a:p>
            <a:pPr algn="r"/>
            <a:r>
              <a:rPr lang="pt-PT" sz="1400" dirty="0"/>
              <a:t>Rua Gomes Freire</a:t>
            </a:r>
          </a:p>
          <a:p>
            <a:pPr algn="r"/>
            <a:r>
              <a:rPr lang="pt-PT" sz="1400" dirty="0"/>
              <a:t>P-1169-007 </a:t>
            </a:r>
            <a:r>
              <a:rPr lang="pt-PT" sz="1400" dirty="0" smtClean="0"/>
              <a:t>Lisboa</a:t>
            </a:r>
          </a:p>
          <a:p>
            <a:pPr algn="r"/>
            <a:r>
              <a:rPr lang="pt-PT" sz="1400" dirty="0" smtClean="0"/>
              <a:t>Portugal</a:t>
            </a:r>
            <a:endParaRPr lang="pt-PT" sz="1400" dirty="0"/>
          </a:p>
          <a:p>
            <a:pPr algn="r"/>
            <a:r>
              <a:rPr lang="pt-PT" sz="1400" dirty="0"/>
              <a:t> </a:t>
            </a:r>
          </a:p>
          <a:p>
            <a:pPr algn="r"/>
            <a:r>
              <a:rPr lang="pt-PT" sz="1400" dirty="0" err="1" smtClean="0"/>
              <a:t>Telephone</a:t>
            </a:r>
            <a:r>
              <a:rPr lang="pt-PT" sz="1400" dirty="0"/>
              <a:t>: +351 211 967 000</a:t>
            </a:r>
          </a:p>
          <a:p>
            <a:pPr algn="r"/>
            <a:r>
              <a:rPr lang="pt-PT" sz="1400" dirty="0"/>
              <a:t>Fax: +351 213 142 424</a:t>
            </a:r>
          </a:p>
          <a:p>
            <a:pPr algn="r"/>
            <a:r>
              <a:rPr lang="pt-PT" sz="1400" dirty="0"/>
              <a:t> </a:t>
            </a:r>
          </a:p>
          <a:p>
            <a:pPr algn="r"/>
            <a:r>
              <a:rPr lang="pt-PT" sz="1400" dirty="0" smtClean="0"/>
              <a:t>Email: </a:t>
            </a:r>
            <a:r>
              <a:rPr lang="pt-PT" sz="1400" dirty="0"/>
              <a:t>uif@pj.pt</a:t>
            </a:r>
          </a:p>
        </p:txBody>
      </p:sp>
    </p:spTree>
    <p:extLst>
      <p:ext uri="{BB962C8B-B14F-4D97-AF65-F5344CB8AC3E}">
        <p14:creationId xmlns:p14="http://schemas.microsoft.com/office/powerpoint/2010/main" val="33372153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9144000" cy="899996"/>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359959" tIns="179980" rIns="359959" bIns="179980" rtlCol="0" anchor="ctr"/>
          <a:lstStyle/>
          <a:p>
            <a:r>
              <a:rPr lang="pt-PT" dirty="0">
                <a:solidFill>
                  <a:schemeClr val="bg1"/>
                </a:solidFill>
              </a:rPr>
              <a:t>OPENING REMARKS</a:t>
            </a:r>
            <a:endParaRPr lang="pt-PT" dirty="0">
              <a:solidFill>
                <a:schemeClr val="bg1"/>
              </a:solidFill>
            </a:endParaRPr>
          </a:p>
        </p:txBody>
      </p:sp>
      <p:sp>
        <p:nvSpPr>
          <p:cNvPr id="6" name="TextBox 5"/>
          <p:cNvSpPr txBox="1"/>
          <p:nvPr/>
        </p:nvSpPr>
        <p:spPr>
          <a:xfrm>
            <a:off x="252000" y="1486516"/>
            <a:ext cx="8640000" cy="2043786"/>
          </a:xfrm>
          <a:prstGeom prst="rect">
            <a:avLst/>
          </a:prstGeom>
          <a:noFill/>
        </p:spPr>
        <p:txBody>
          <a:bodyPr wrap="square" lIns="359959" tIns="89990" rIns="359959" bIns="89990" rtlCol="0">
            <a:spAutoFit/>
          </a:bodyPr>
          <a:lstStyle/>
          <a:p>
            <a:pPr algn="just"/>
            <a:r>
              <a:rPr lang="en-US" sz="1100" dirty="0">
                <a:solidFill>
                  <a:schemeClr val="tx2"/>
                </a:solidFill>
              </a:rPr>
              <a:t>In 2022, the FIU </a:t>
            </a:r>
            <a:r>
              <a:rPr lang="en-US" sz="1100" dirty="0" smtClean="0">
                <a:solidFill>
                  <a:schemeClr val="tx2"/>
                </a:solidFill>
              </a:rPr>
              <a:t>implemented measures to </a:t>
            </a:r>
            <a:r>
              <a:rPr lang="en-US" sz="1100" dirty="0">
                <a:solidFill>
                  <a:schemeClr val="tx2"/>
                </a:solidFill>
              </a:rPr>
              <a:t>set up </a:t>
            </a:r>
            <a:r>
              <a:rPr lang="en-US" sz="1100" dirty="0" smtClean="0">
                <a:solidFill>
                  <a:schemeClr val="tx2"/>
                </a:solidFill>
              </a:rPr>
              <a:t>procedures </a:t>
            </a:r>
            <a:r>
              <a:rPr lang="en-US" sz="1100" dirty="0">
                <a:solidFill>
                  <a:schemeClr val="tx2"/>
                </a:solidFill>
              </a:rPr>
              <a:t>to </a:t>
            </a:r>
            <a:r>
              <a:rPr lang="en-US" sz="1100" dirty="0" smtClean="0">
                <a:solidFill>
                  <a:schemeClr val="tx2"/>
                </a:solidFill>
              </a:rPr>
              <a:t>normalize </a:t>
            </a:r>
            <a:r>
              <a:rPr lang="en-US" sz="1100" dirty="0">
                <a:solidFill>
                  <a:schemeClr val="tx2"/>
                </a:solidFill>
              </a:rPr>
              <a:t>feedback to obliged entities. As a result, feedback to obliged entities was </a:t>
            </a:r>
            <a:r>
              <a:rPr lang="en-US" sz="1100" dirty="0" smtClean="0">
                <a:solidFill>
                  <a:schemeClr val="tx2"/>
                </a:solidFill>
              </a:rPr>
              <a:t>standardized </a:t>
            </a:r>
            <a:r>
              <a:rPr lang="en-US" sz="1100" dirty="0">
                <a:solidFill>
                  <a:schemeClr val="tx2"/>
                </a:solidFill>
              </a:rPr>
              <a:t>for thousands of </a:t>
            </a:r>
            <a:r>
              <a:rPr lang="en-US" sz="1100" dirty="0" smtClean="0">
                <a:solidFill>
                  <a:schemeClr val="tx2"/>
                </a:solidFill>
              </a:rPr>
              <a:t>STRs</a:t>
            </a:r>
            <a:r>
              <a:rPr lang="en-US" sz="1100" dirty="0">
                <a:solidFill>
                  <a:schemeClr val="tx2"/>
                </a:solidFill>
              </a:rPr>
              <a:t>. </a:t>
            </a:r>
          </a:p>
          <a:p>
            <a:pPr algn="just"/>
            <a:endParaRPr lang="en-US" sz="1100" dirty="0">
              <a:solidFill>
                <a:schemeClr val="tx2"/>
              </a:solidFill>
            </a:endParaRPr>
          </a:p>
          <a:p>
            <a:pPr algn="just"/>
            <a:r>
              <a:rPr lang="en-US" sz="1100" dirty="0">
                <a:solidFill>
                  <a:schemeClr val="tx2"/>
                </a:solidFill>
              </a:rPr>
              <a:t>Measures have also been taken which have resulted in a significant increase in the dissemination of relevant information, both at national and international level. </a:t>
            </a:r>
          </a:p>
          <a:p>
            <a:pPr algn="just"/>
            <a:r>
              <a:rPr lang="en-US" sz="1100" dirty="0">
                <a:solidFill>
                  <a:schemeClr val="tx2"/>
                </a:solidFill>
              </a:rPr>
              <a:t> </a:t>
            </a:r>
          </a:p>
          <a:p>
            <a:pPr algn="just"/>
            <a:r>
              <a:rPr lang="en-US" sz="1100" dirty="0">
                <a:solidFill>
                  <a:schemeClr val="tx2"/>
                </a:solidFill>
              </a:rPr>
              <a:t>Together with the </a:t>
            </a:r>
            <a:r>
              <a:rPr lang="en-US" sz="1100" dirty="0" smtClean="0">
                <a:solidFill>
                  <a:schemeClr val="tx2"/>
                </a:solidFill>
              </a:rPr>
              <a:t>Institute for Public Management and Administration (IGAP</a:t>
            </a:r>
            <a:r>
              <a:rPr lang="en-US" sz="1100" dirty="0">
                <a:solidFill>
                  <a:schemeClr val="tx2"/>
                </a:solidFill>
              </a:rPr>
              <a:t>) and the Institute for Public Markets, Real Estate and Construction, I.P. (IMPIC, I.P.), the FIU </a:t>
            </a:r>
            <a:r>
              <a:rPr lang="en-US" sz="1100" dirty="0" smtClean="0">
                <a:solidFill>
                  <a:schemeClr val="tx2"/>
                </a:solidFill>
              </a:rPr>
              <a:t>organized </a:t>
            </a:r>
            <a:r>
              <a:rPr lang="en-US" sz="1100" dirty="0">
                <a:solidFill>
                  <a:schemeClr val="tx2"/>
                </a:solidFill>
              </a:rPr>
              <a:t>two seminars in June and December on the subject of </a:t>
            </a:r>
            <a:r>
              <a:rPr lang="en-US" sz="1100" dirty="0" smtClean="0">
                <a:solidFill>
                  <a:schemeClr val="tx2"/>
                </a:solidFill>
              </a:rPr>
              <a:t>“Real Estate Sector, </a:t>
            </a:r>
            <a:r>
              <a:rPr lang="en-US" sz="1100" dirty="0">
                <a:solidFill>
                  <a:schemeClr val="tx2"/>
                </a:solidFill>
              </a:rPr>
              <a:t>Prevention and </a:t>
            </a:r>
            <a:r>
              <a:rPr lang="en-US" sz="1100" dirty="0" smtClean="0">
                <a:solidFill>
                  <a:schemeClr val="tx2"/>
                </a:solidFill>
              </a:rPr>
              <a:t>Duties, </a:t>
            </a:r>
            <a:r>
              <a:rPr lang="en-US" sz="1100" dirty="0">
                <a:solidFill>
                  <a:schemeClr val="tx2"/>
                </a:solidFill>
              </a:rPr>
              <a:t>Money Laundering and </a:t>
            </a:r>
            <a:r>
              <a:rPr lang="en-US" sz="1100" dirty="0" smtClean="0">
                <a:solidFill>
                  <a:schemeClr val="tx2"/>
                </a:solidFill>
              </a:rPr>
              <a:t>Terrorism Financing” </a:t>
            </a:r>
            <a:r>
              <a:rPr lang="en-US" sz="1100" dirty="0">
                <a:solidFill>
                  <a:schemeClr val="tx2"/>
                </a:solidFill>
              </a:rPr>
              <a:t>which took place at the </a:t>
            </a:r>
            <a:r>
              <a:rPr lang="en-US" sz="1100" dirty="0" smtClean="0">
                <a:solidFill>
                  <a:schemeClr val="tx2"/>
                </a:solidFill>
              </a:rPr>
              <a:t>auditoriums </a:t>
            </a:r>
            <a:r>
              <a:rPr lang="en-US" sz="1100" dirty="0">
                <a:solidFill>
                  <a:schemeClr val="tx2"/>
                </a:solidFill>
              </a:rPr>
              <a:t>of the Headquarters of the </a:t>
            </a:r>
            <a:r>
              <a:rPr lang="en-US" sz="1100" dirty="0" smtClean="0">
                <a:solidFill>
                  <a:schemeClr val="tx2"/>
                </a:solidFill>
              </a:rPr>
              <a:t>Criminal </a:t>
            </a:r>
            <a:r>
              <a:rPr lang="en-US" sz="1100" dirty="0">
                <a:solidFill>
                  <a:schemeClr val="tx2"/>
                </a:solidFill>
              </a:rPr>
              <a:t>Police in Lisbon, which were </a:t>
            </a:r>
            <a:r>
              <a:rPr lang="en-US" sz="1100" dirty="0" smtClean="0">
                <a:solidFill>
                  <a:schemeClr val="tx2"/>
                </a:solidFill>
              </a:rPr>
              <a:t>flooded </a:t>
            </a:r>
            <a:r>
              <a:rPr lang="en-US" sz="1100" dirty="0">
                <a:solidFill>
                  <a:schemeClr val="tx2"/>
                </a:solidFill>
              </a:rPr>
              <a:t>with hundreds of real estate professionals, and were broadcast through the Portuguese Association of Property Mediators (ASMIP) on the Facebook social network, with thousands of followers</a:t>
            </a:r>
            <a:r>
              <a:rPr lang="en-US" sz="1100" dirty="0" smtClean="0">
                <a:solidFill>
                  <a:schemeClr val="tx2"/>
                </a:solidFill>
              </a:rPr>
              <a:t>.</a:t>
            </a:r>
            <a:endParaRPr lang="pt-PT" sz="1100" dirty="0">
              <a:solidFill>
                <a:schemeClr val="tx2"/>
              </a:solidFill>
            </a:endParaRPr>
          </a:p>
        </p:txBody>
      </p:sp>
      <p:sp>
        <p:nvSpPr>
          <p:cNvPr id="2" name="Slide Number Placeholder 1"/>
          <p:cNvSpPr>
            <a:spLocks noGrp="1"/>
          </p:cNvSpPr>
          <p:nvPr>
            <p:ph type="sldNum" sz="quarter" idx="12"/>
          </p:nvPr>
        </p:nvSpPr>
        <p:spPr>
          <a:xfrm>
            <a:off x="7858806" y="4767264"/>
            <a:ext cx="1285195" cy="273844"/>
          </a:xfrm>
        </p:spPr>
        <p:txBody>
          <a:bodyPr lIns="359959" tIns="89990" rIns="359959" bIns="89990"/>
          <a:lstStyle/>
          <a:p>
            <a:fld id="{6B9A430A-1239-824B-971C-3B3143C875C6}" type="slidenum">
              <a:rPr lang="en-US" sz="1000">
                <a:solidFill>
                  <a:srgbClr val="254061"/>
                </a:solidFill>
              </a:rPr>
              <a:pPr/>
              <a:t>4</a:t>
            </a:fld>
            <a:endParaRPr lang="en-US" sz="1000" dirty="0">
              <a:solidFill>
                <a:srgbClr val="254061"/>
              </a:solidFill>
            </a:endParaRPr>
          </a:p>
        </p:txBody>
      </p:sp>
    </p:spTree>
    <p:extLst>
      <p:ext uri="{BB962C8B-B14F-4D97-AF65-F5344CB8AC3E}">
        <p14:creationId xmlns:p14="http://schemas.microsoft.com/office/powerpoint/2010/main" val="1629871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9144000" cy="899996"/>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359959" tIns="179980" rIns="359959" bIns="179980" rtlCol="0" anchor="ctr"/>
          <a:lstStyle/>
          <a:p>
            <a:r>
              <a:rPr lang="pt-PT" dirty="0">
                <a:solidFill>
                  <a:schemeClr val="bg1"/>
                </a:solidFill>
              </a:rPr>
              <a:t>OPENING REMARKS</a:t>
            </a:r>
            <a:endParaRPr lang="pt-PT" dirty="0">
              <a:solidFill>
                <a:schemeClr val="bg1"/>
              </a:solidFill>
            </a:endParaRPr>
          </a:p>
        </p:txBody>
      </p:sp>
      <p:sp>
        <p:nvSpPr>
          <p:cNvPr id="6" name="TextBox 5"/>
          <p:cNvSpPr txBox="1"/>
          <p:nvPr/>
        </p:nvSpPr>
        <p:spPr>
          <a:xfrm>
            <a:off x="252000" y="1560431"/>
            <a:ext cx="8640000" cy="1874509"/>
          </a:xfrm>
          <a:prstGeom prst="rect">
            <a:avLst/>
          </a:prstGeom>
          <a:noFill/>
        </p:spPr>
        <p:txBody>
          <a:bodyPr wrap="square" lIns="359959" tIns="89990" rIns="359959" bIns="89990" rtlCol="0">
            <a:spAutoFit/>
          </a:bodyPr>
          <a:lstStyle/>
          <a:p>
            <a:pPr algn="just"/>
            <a:endParaRPr lang="pt-PT" sz="1100" dirty="0">
              <a:solidFill>
                <a:schemeClr val="tx2"/>
              </a:solidFill>
            </a:endParaRPr>
          </a:p>
          <a:p>
            <a:pPr algn="just"/>
            <a:r>
              <a:rPr lang="en-US" sz="1100" dirty="0">
                <a:solidFill>
                  <a:schemeClr val="tx2"/>
                </a:solidFill>
              </a:rPr>
              <a:t>More than five years </a:t>
            </a:r>
            <a:r>
              <a:rPr lang="en-US" sz="1100" dirty="0" smtClean="0">
                <a:solidFill>
                  <a:schemeClr val="tx2"/>
                </a:solidFill>
              </a:rPr>
              <a:t>since the Law </a:t>
            </a:r>
            <a:r>
              <a:rPr lang="en-US" sz="1100" dirty="0">
                <a:solidFill>
                  <a:schemeClr val="tx2"/>
                </a:solidFill>
              </a:rPr>
              <a:t>83/2017 of </a:t>
            </a:r>
            <a:r>
              <a:rPr lang="en-US" sz="1100" dirty="0" smtClean="0">
                <a:solidFill>
                  <a:schemeClr val="tx2"/>
                </a:solidFill>
              </a:rPr>
              <a:t>August 18th, there are still obliged </a:t>
            </a:r>
            <a:r>
              <a:rPr lang="en-US" sz="1100" dirty="0">
                <a:solidFill>
                  <a:schemeClr val="tx2"/>
                </a:solidFill>
              </a:rPr>
              <a:t>entities with little or no </a:t>
            </a:r>
            <a:r>
              <a:rPr lang="en-US" sz="1100" dirty="0" smtClean="0">
                <a:solidFill>
                  <a:schemeClr val="tx2"/>
                </a:solidFill>
              </a:rPr>
              <a:t>reporting. </a:t>
            </a:r>
            <a:r>
              <a:rPr lang="en-US" sz="1100" dirty="0">
                <a:solidFill>
                  <a:schemeClr val="tx2"/>
                </a:solidFill>
              </a:rPr>
              <a:t>Indeed, the largest number of suspicious transaction reports received by the FIU come from financial entities and there is still an omission </a:t>
            </a:r>
            <a:r>
              <a:rPr lang="en-US" sz="1100" dirty="0" smtClean="0">
                <a:solidFill>
                  <a:schemeClr val="tx2"/>
                </a:solidFill>
              </a:rPr>
              <a:t>of </a:t>
            </a:r>
            <a:r>
              <a:rPr lang="en-US" sz="1100" dirty="0">
                <a:solidFill>
                  <a:schemeClr val="tx2"/>
                </a:solidFill>
              </a:rPr>
              <a:t>several entities, which are also subject to the special obligations </a:t>
            </a:r>
            <a:r>
              <a:rPr lang="en-US" sz="1100" dirty="0">
                <a:solidFill>
                  <a:schemeClr val="tx2"/>
                </a:solidFill>
              </a:rPr>
              <a:t>a</a:t>
            </a:r>
            <a:r>
              <a:rPr lang="en-US" sz="1100" dirty="0" smtClean="0">
                <a:solidFill>
                  <a:schemeClr val="tx2"/>
                </a:solidFill>
              </a:rPr>
              <a:t>ccording to that law. </a:t>
            </a:r>
            <a:r>
              <a:rPr lang="en-US" sz="1100" dirty="0">
                <a:solidFill>
                  <a:schemeClr val="tx2"/>
                </a:solidFill>
              </a:rPr>
              <a:t>The </a:t>
            </a:r>
            <a:r>
              <a:rPr lang="en-US" sz="1100" dirty="0" smtClean="0">
                <a:solidFill>
                  <a:schemeClr val="tx2"/>
                </a:solidFill>
              </a:rPr>
              <a:t>time lapse </a:t>
            </a:r>
            <a:r>
              <a:rPr lang="en-US" sz="1100" dirty="0">
                <a:solidFill>
                  <a:schemeClr val="tx2"/>
                </a:solidFill>
              </a:rPr>
              <a:t>also allows us to </a:t>
            </a:r>
            <a:r>
              <a:rPr lang="en-US" sz="1100" dirty="0" smtClean="0">
                <a:solidFill>
                  <a:schemeClr val="tx2"/>
                </a:solidFill>
              </a:rPr>
              <a:t>confirm that the </a:t>
            </a:r>
            <a:r>
              <a:rPr lang="en-US" sz="1100" dirty="0">
                <a:solidFill>
                  <a:schemeClr val="tx2"/>
                </a:solidFill>
              </a:rPr>
              <a:t>non-financial </a:t>
            </a:r>
            <a:r>
              <a:rPr lang="en-US" sz="1100" dirty="0" smtClean="0">
                <a:solidFill>
                  <a:schemeClr val="tx2"/>
                </a:solidFill>
              </a:rPr>
              <a:t>sector</a:t>
            </a:r>
            <a:r>
              <a:rPr lang="en-US" sz="1100" dirty="0">
                <a:solidFill>
                  <a:schemeClr val="tx2"/>
                </a:solidFill>
              </a:rPr>
              <a:t>, in </a:t>
            </a:r>
            <a:r>
              <a:rPr lang="en-US" sz="1100" dirty="0" smtClean="0">
                <a:solidFill>
                  <a:schemeClr val="tx2"/>
                </a:solidFill>
              </a:rPr>
              <a:t>particular, </a:t>
            </a:r>
            <a:r>
              <a:rPr lang="en-US" sz="1100" dirty="0">
                <a:solidFill>
                  <a:schemeClr val="tx2"/>
                </a:solidFill>
              </a:rPr>
              <a:t>is gradually becoming aware of the need to comply with preventive measures to combat money laundering and </a:t>
            </a:r>
            <a:r>
              <a:rPr lang="en-US" sz="1100" dirty="0" smtClean="0">
                <a:solidFill>
                  <a:schemeClr val="tx2"/>
                </a:solidFill>
              </a:rPr>
              <a:t>terrorism </a:t>
            </a:r>
            <a:r>
              <a:rPr lang="en-US" sz="1100" dirty="0">
                <a:solidFill>
                  <a:schemeClr val="tx2"/>
                </a:solidFill>
              </a:rPr>
              <a:t>financing.</a:t>
            </a:r>
            <a:endParaRPr lang="pt-PT" sz="1100" dirty="0">
              <a:solidFill>
                <a:schemeClr val="tx2"/>
              </a:solidFill>
            </a:endParaRPr>
          </a:p>
          <a:p>
            <a:pPr algn="just"/>
            <a:endParaRPr lang="pt-PT" sz="1100" dirty="0" smtClean="0">
              <a:solidFill>
                <a:schemeClr val="tx2"/>
              </a:solidFill>
            </a:endParaRPr>
          </a:p>
          <a:p>
            <a:pPr algn="just"/>
            <a:endParaRPr lang="pt-PT" sz="1100" dirty="0">
              <a:solidFill>
                <a:schemeClr val="tx2"/>
              </a:solidFill>
            </a:endParaRPr>
          </a:p>
          <a:p>
            <a:r>
              <a:rPr lang="pt-PT" sz="1100" dirty="0" smtClean="0">
                <a:solidFill>
                  <a:schemeClr val="tx2"/>
                </a:solidFill>
              </a:rPr>
              <a:t>António Oliveira</a:t>
            </a:r>
          </a:p>
          <a:p>
            <a:r>
              <a:rPr lang="pt-PT" sz="1100" dirty="0" err="1" smtClean="0">
                <a:solidFill>
                  <a:schemeClr val="tx2"/>
                </a:solidFill>
              </a:rPr>
              <a:t>Director</a:t>
            </a:r>
            <a:endParaRPr lang="pt-PT" sz="1100" dirty="0">
              <a:solidFill>
                <a:schemeClr val="tx2"/>
              </a:solidFill>
            </a:endParaRPr>
          </a:p>
        </p:txBody>
      </p:sp>
      <p:sp>
        <p:nvSpPr>
          <p:cNvPr id="2" name="Slide Number Placeholder 1"/>
          <p:cNvSpPr>
            <a:spLocks noGrp="1"/>
          </p:cNvSpPr>
          <p:nvPr>
            <p:ph type="sldNum" sz="quarter" idx="12"/>
          </p:nvPr>
        </p:nvSpPr>
        <p:spPr>
          <a:xfrm>
            <a:off x="7858806" y="4767264"/>
            <a:ext cx="1285195" cy="273844"/>
          </a:xfrm>
        </p:spPr>
        <p:txBody>
          <a:bodyPr lIns="359959" tIns="89990" rIns="359959" bIns="89990"/>
          <a:lstStyle/>
          <a:p>
            <a:fld id="{6B9A430A-1239-824B-971C-3B3143C875C6}" type="slidenum">
              <a:rPr lang="en-US" sz="1000">
                <a:solidFill>
                  <a:srgbClr val="254061"/>
                </a:solidFill>
              </a:rPr>
              <a:pPr/>
              <a:t>5</a:t>
            </a:fld>
            <a:endParaRPr lang="en-US" sz="1000" dirty="0">
              <a:solidFill>
                <a:srgbClr val="254061"/>
              </a:solidFill>
            </a:endParaRPr>
          </a:p>
        </p:txBody>
      </p:sp>
    </p:spTree>
    <p:extLst>
      <p:ext uri="{BB962C8B-B14F-4D97-AF65-F5344CB8AC3E}">
        <p14:creationId xmlns:p14="http://schemas.microsoft.com/office/powerpoint/2010/main" val="15848754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9144000" cy="899996"/>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359959" tIns="179980" rIns="359959" bIns="179980" rtlCol="0" anchor="ctr"/>
          <a:lstStyle/>
          <a:p>
            <a:r>
              <a:rPr lang="pt-PT" dirty="0"/>
              <a:t>FINANCIAL INTELLIGENCE UNIT</a:t>
            </a:r>
          </a:p>
        </p:txBody>
      </p:sp>
      <p:sp>
        <p:nvSpPr>
          <p:cNvPr id="6" name="TextBox 5"/>
          <p:cNvSpPr txBox="1"/>
          <p:nvPr/>
        </p:nvSpPr>
        <p:spPr>
          <a:xfrm>
            <a:off x="2952001" y="1724317"/>
            <a:ext cx="6192000" cy="2213063"/>
          </a:xfrm>
          <a:prstGeom prst="rect">
            <a:avLst/>
          </a:prstGeom>
          <a:noFill/>
        </p:spPr>
        <p:txBody>
          <a:bodyPr wrap="square" lIns="359959" tIns="89990" rIns="359959" bIns="89990" rtlCol="0">
            <a:spAutoFit/>
          </a:bodyPr>
          <a:lstStyle/>
          <a:p>
            <a:pPr algn="just"/>
            <a:r>
              <a:rPr lang="en-US" sz="1100" dirty="0">
                <a:solidFill>
                  <a:srgbClr val="254061"/>
                </a:solidFill>
              </a:rPr>
              <a:t>The Financial Intelligence Unit is the national central unit with competence to receive, analyze and disseminate information on suspicions of money laundering or terrorism </a:t>
            </a:r>
            <a:r>
              <a:rPr lang="en-US" sz="1100" dirty="0" smtClean="0">
                <a:solidFill>
                  <a:srgbClr val="254061"/>
                </a:solidFill>
              </a:rPr>
              <a:t>financing</a:t>
            </a:r>
            <a:r>
              <a:rPr lang="pt-PT" sz="1100" dirty="0" smtClean="0">
                <a:solidFill>
                  <a:srgbClr val="254061"/>
                </a:solidFill>
              </a:rPr>
              <a:t>.</a:t>
            </a:r>
          </a:p>
          <a:p>
            <a:pPr algn="just"/>
            <a:endParaRPr lang="pt-PT" sz="1100" dirty="0">
              <a:solidFill>
                <a:srgbClr val="254061"/>
              </a:solidFill>
            </a:endParaRPr>
          </a:p>
          <a:p>
            <a:pPr algn="just"/>
            <a:r>
              <a:rPr lang="en-US" sz="1100" dirty="0">
                <a:solidFill>
                  <a:srgbClr val="254061"/>
                </a:solidFill>
              </a:rPr>
              <a:t>The Financial Intelligence Unit has, </a:t>
            </a:r>
            <a:r>
              <a:rPr lang="en-US" sz="1100" dirty="0" smtClean="0">
                <a:solidFill>
                  <a:srgbClr val="254061"/>
                </a:solidFill>
              </a:rPr>
              <a:t>amongst others, </a:t>
            </a:r>
            <a:r>
              <a:rPr lang="en-US" sz="1100" dirty="0">
                <a:solidFill>
                  <a:srgbClr val="254061"/>
                </a:solidFill>
              </a:rPr>
              <a:t>the competence to produce operational and strategic analysis </a:t>
            </a:r>
            <a:r>
              <a:rPr lang="en-US" sz="1100" dirty="0" smtClean="0">
                <a:solidFill>
                  <a:srgbClr val="254061"/>
                </a:solidFill>
              </a:rPr>
              <a:t>reports</a:t>
            </a:r>
            <a:r>
              <a:rPr lang="pt-PT" sz="1100" dirty="0" smtClean="0">
                <a:solidFill>
                  <a:srgbClr val="254061"/>
                </a:solidFill>
              </a:rPr>
              <a:t>.</a:t>
            </a:r>
            <a:endParaRPr lang="pt-PT" sz="1100" dirty="0">
              <a:solidFill>
                <a:srgbClr val="254061"/>
              </a:solidFill>
            </a:endParaRPr>
          </a:p>
          <a:p>
            <a:pPr algn="just"/>
            <a:endParaRPr lang="pt-PT" sz="1100" dirty="0">
              <a:solidFill>
                <a:srgbClr val="254061"/>
              </a:solidFill>
            </a:endParaRPr>
          </a:p>
          <a:p>
            <a:pPr algn="just"/>
            <a:r>
              <a:rPr lang="en-US" sz="1100" dirty="0" smtClean="0">
                <a:solidFill>
                  <a:srgbClr val="254061"/>
                </a:solidFill>
              </a:rPr>
              <a:t>Due to its competences on </a:t>
            </a:r>
            <a:r>
              <a:rPr lang="en-US" sz="1100" dirty="0" smtClean="0">
                <a:solidFill>
                  <a:srgbClr val="254061"/>
                </a:solidFill>
              </a:rPr>
              <a:t>tax-related offences, </a:t>
            </a:r>
            <a:r>
              <a:rPr lang="en-US" sz="1100" dirty="0">
                <a:solidFill>
                  <a:srgbClr val="254061"/>
                </a:solidFill>
              </a:rPr>
              <a:t>the FIU hosts the </a:t>
            </a:r>
            <a:r>
              <a:rPr lang="en-US" sz="1100" dirty="0" smtClean="0">
                <a:solidFill>
                  <a:srgbClr val="254061"/>
                </a:solidFill>
              </a:rPr>
              <a:t>Liaison Standing Group, </a:t>
            </a:r>
            <a:r>
              <a:rPr lang="en-US" sz="1100" dirty="0">
                <a:solidFill>
                  <a:srgbClr val="254061"/>
                </a:solidFill>
              </a:rPr>
              <a:t>which is composed of </a:t>
            </a:r>
            <a:r>
              <a:rPr lang="en-US" sz="1100" dirty="0" smtClean="0">
                <a:solidFill>
                  <a:srgbClr val="254061"/>
                </a:solidFill>
              </a:rPr>
              <a:t>officials </a:t>
            </a:r>
            <a:r>
              <a:rPr lang="en-US" sz="1100" dirty="0">
                <a:solidFill>
                  <a:srgbClr val="254061"/>
                </a:solidFill>
              </a:rPr>
              <a:t>of the Tax and Customs Authority</a:t>
            </a:r>
            <a:r>
              <a:rPr lang="en-US" sz="1100" dirty="0" smtClean="0">
                <a:solidFill>
                  <a:srgbClr val="254061"/>
                </a:solidFill>
              </a:rPr>
              <a:t>.</a:t>
            </a:r>
            <a:endParaRPr lang="pt-PT" sz="1100" dirty="0">
              <a:solidFill>
                <a:srgbClr val="254061"/>
              </a:solidFill>
            </a:endParaRPr>
          </a:p>
          <a:p>
            <a:pPr algn="just"/>
            <a:endParaRPr lang="pt-PT" sz="1100" dirty="0">
              <a:solidFill>
                <a:srgbClr val="254061"/>
              </a:solidFill>
            </a:endParaRPr>
          </a:p>
          <a:p>
            <a:pPr algn="just"/>
            <a:r>
              <a:rPr lang="en-US" sz="1100" dirty="0" smtClean="0">
                <a:solidFill>
                  <a:srgbClr val="254061"/>
                </a:solidFill>
              </a:rPr>
              <a:t>The Suspicious Transaction Reports from the obliged entities must </a:t>
            </a:r>
            <a:r>
              <a:rPr lang="en-US" sz="1100" dirty="0">
                <a:solidFill>
                  <a:srgbClr val="254061"/>
                </a:solidFill>
              </a:rPr>
              <a:t>be </a:t>
            </a:r>
            <a:r>
              <a:rPr lang="en-US" sz="1100" dirty="0" smtClean="0">
                <a:solidFill>
                  <a:srgbClr val="254061"/>
                </a:solidFill>
              </a:rPr>
              <a:t>simultaneously sent </a:t>
            </a:r>
            <a:r>
              <a:rPr lang="en-US" sz="1100" dirty="0">
                <a:solidFill>
                  <a:srgbClr val="254061"/>
                </a:solidFill>
              </a:rPr>
              <a:t>to both </a:t>
            </a:r>
            <a:r>
              <a:rPr lang="en-US" sz="1100" dirty="0" smtClean="0">
                <a:solidFill>
                  <a:srgbClr val="254061"/>
                </a:solidFill>
              </a:rPr>
              <a:t>the</a:t>
            </a:r>
            <a:r>
              <a:rPr lang="pt-PT" sz="1100" dirty="0" smtClean="0">
                <a:solidFill>
                  <a:srgbClr val="254061"/>
                </a:solidFill>
              </a:rPr>
              <a:t> FIU </a:t>
            </a:r>
            <a:r>
              <a:rPr lang="en-US" sz="1100" dirty="0" smtClean="0">
                <a:solidFill>
                  <a:srgbClr val="254061"/>
                </a:solidFill>
              </a:rPr>
              <a:t>through the email address</a:t>
            </a:r>
            <a:r>
              <a:rPr lang="pt-PT" sz="1100" dirty="0" smtClean="0">
                <a:solidFill>
                  <a:srgbClr val="254061"/>
                </a:solidFill>
              </a:rPr>
              <a:t> </a:t>
            </a:r>
            <a:r>
              <a:rPr lang="pt-PT" sz="1100" dirty="0" smtClean="0">
                <a:solidFill>
                  <a:srgbClr val="254061"/>
                </a:solidFill>
                <a:hlinkClick r:id="rId2"/>
              </a:rPr>
              <a:t>uif.comunicacoes@pj.pt</a:t>
            </a:r>
            <a:r>
              <a:rPr lang="pt-PT" sz="1100" dirty="0" smtClean="0">
                <a:solidFill>
                  <a:srgbClr val="254061"/>
                </a:solidFill>
              </a:rPr>
              <a:t>, </a:t>
            </a:r>
            <a:r>
              <a:rPr lang="en-US" sz="1100" dirty="0" smtClean="0">
                <a:solidFill>
                  <a:srgbClr val="254061"/>
                </a:solidFill>
              </a:rPr>
              <a:t>and to the Investigation and Public Prosecution Central Department (DCIAP), through </a:t>
            </a:r>
            <a:r>
              <a:rPr lang="pt-PT" sz="1100" dirty="0" smtClean="0">
                <a:solidFill>
                  <a:srgbClr val="254061"/>
                </a:solidFill>
                <a:hlinkClick r:id="rId3"/>
              </a:rPr>
              <a:t>uai.dciap@pgr.pt</a:t>
            </a:r>
            <a:r>
              <a:rPr lang="pt-PT" sz="1100" dirty="0" smtClean="0">
                <a:solidFill>
                  <a:srgbClr val="254061"/>
                </a:solidFill>
              </a:rPr>
              <a:t>.</a:t>
            </a:r>
          </a:p>
        </p:txBody>
      </p:sp>
      <p:sp>
        <p:nvSpPr>
          <p:cNvPr id="5" name="Slide Number Placeholder 1"/>
          <p:cNvSpPr>
            <a:spLocks noGrp="1"/>
          </p:cNvSpPr>
          <p:nvPr>
            <p:ph type="sldNum" sz="quarter" idx="12"/>
          </p:nvPr>
        </p:nvSpPr>
        <p:spPr>
          <a:xfrm>
            <a:off x="7858806" y="4767264"/>
            <a:ext cx="1285195" cy="273844"/>
          </a:xfrm>
        </p:spPr>
        <p:txBody>
          <a:bodyPr lIns="359959" tIns="89990" rIns="359959" bIns="89990"/>
          <a:lstStyle/>
          <a:p>
            <a:fld id="{6B9A430A-1239-824B-971C-3B3143C875C6}" type="slidenum">
              <a:rPr lang="en-US" sz="1000">
                <a:solidFill>
                  <a:srgbClr val="254061"/>
                </a:solidFill>
              </a:rPr>
              <a:pPr/>
              <a:t>6</a:t>
            </a:fld>
            <a:endParaRPr lang="en-US" sz="1000" dirty="0">
              <a:solidFill>
                <a:srgbClr val="254061"/>
              </a:solidFill>
            </a:endParaRPr>
          </a:p>
        </p:txBody>
      </p:sp>
      <p:sp>
        <p:nvSpPr>
          <p:cNvPr id="18" name="TextBox 17"/>
          <p:cNvSpPr txBox="1"/>
          <p:nvPr/>
        </p:nvSpPr>
        <p:spPr>
          <a:xfrm>
            <a:off x="0" y="1210849"/>
            <a:ext cx="2940436" cy="3240000"/>
          </a:xfrm>
          <a:prstGeom prst="rect">
            <a:avLst/>
          </a:prstGeom>
          <a:solidFill>
            <a:schemeClr val="accent1">
              <a:lumMod val="50000"/>
            </a:schemeClr>
          </a:solidFill>
        </p:spPr>
        <p:txBody>
          <a:bodyPr wrap="square" lIns="359959" tIns="89990" rIns="359959" bIns="89990" rtlCol="0" anchor="ctr">
            <a:noAutofit/>
          </a:bodyPr>
          <a:lstStyle/>
          <a:p>
            <a:pPr algn="r">
              <a:lnSpc>
                <a:spcPct val="150000"/>
              </a:lnSpc>
            </a:pPr>
            <a:r>
              <a:rPr lang="pt-PT" sz="1000" b="1" dirty="0" smtClean="0">
                <a:solidFill>
                  <a:srgbClr val="FFFFFF"/>
                </a:solidFill>
              </a:rPr>
              <a:t>THE FIU COMPETENCES ARE DEFINED </a:t>
            </a:r>
            <a:r>
              <a:rPr lang="pt-PT" sz="1000" b="1" dirty="0" smtClean="0">
                <a:solidFill>
                  <a:srgbClr val="FFFFFF"/>
                </a:solidFill>
              </a:rPr>
              <a:t>BY</a:t>
            </a:r>
            <a:r>
              <a:rPr lang="pt-PT" sz="1000" b="1" dirty="0" smtClean="0">
                <a:solidFill>
                  <a:srgbClr val="FFFFFF"/>
                </a:solidFill>
              </a:rPr>
              <a:t> </a:t>
            </a:r>
            <a:r>
              <a:rPr lang="pt-PT" sz="1000" b="1" dirty="0" smtClean="0">
                <a:solidFill>
                  <a:srgbClr val="FFFFFF"/>
                </a:solidFill>
              </a:rPr>
              <a:t>ARTICLE 82 OF LAW 83/2017, OF </a:t>
            </a:r>
            <a:r>
              <a:rPr lang="pt-PT" sz="1000" b="1" dirty="0" smtClean="0">
                <a:solidFill>
                  <a:srgbClr val="FFFFFF"/>
                </a:solidFill>
              </a:rPr>
              <a:t>AUGUST 18th.</a:t>
            </a:r>
            <a:endParaRPr lang="pt-PT" sz="1000" b="1" dirty="0">
              <a:solidFill>
                <a:srgbClr val="FFFFFF"/>
              </a:solidFill>
            </a:endParaRPr>
          </a:p>
        </p:txBody>
      </p:sp>
    </p:spTree>
    <p:extLst>
      <p:ext uri="{BB962C8B-B14F-4D97-AF65-F5344CB8AC3E}">
        <p14:creationId xmlns:p14="http://schemas.microsoft.com/office/powerpoint/2010/main" val="13194374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9144000" cy="899996"/>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359959" tIns="179980" rIns="359959" bIns="179980" rtlCol="0" anchor="ctr"/>
          <a:lstStyle/>
          <a:p>
            <a:r>
              <a:rPr lang="pt-PT" sz="2400" dirty="0"/>
              <a:t>FINANCIAL INTELLIGENCE UNIT</a:t>
            </a:r>
          </a:p>
        </p:txBody>
      </p:sp>
      <p:sp>
        <p:nvSpPr>
          <p:cNvPr id="5" name="Slide Number Placeholder 1"/>
          <p:cNvSpPr>
            <a:spLocks noGrp="1"/>
          </p:cNvSpPr>
          <p:nvPr>
            <p:ph type="sldNum" sz="quarter" idx="12"/>
          </p:nvPr>
        </p:nvSpPr>
        <p:spPr>
          <a:xfrm>
            <a:off x="7858806" y="4767264"/>
            <a:ext cx="1285195" cy="273844"/>
          </a:xfrm>
        </p:spPr>
        <p:txBody>
          <a:bodyPr lIns="359959" tIns="89990" rIns="359959" bIns="89990"/>
          <a:lstStyle/>
          <a:p>
            <a:fld id="{6B9A430A-1239-824B-971C-3B3143C875C6}" type="slidenum">
              <a:rPr lang="en-US" sz="1000">
                <a:solidFill>
                  <a:srgbClr val="254061"/>
                </a:solidFill>
              </a:rPr>
              <a:pPr/>
              <a:t>7</a:t>
            </a:fld>
            <a:endParaRPr lang="en-US" sz="1000" dirty="0">
              <a:solidFill>
                <a:srgbClr val="254061"/>
              </a:solidFill>
            </a:endParaRPr>
          </a:p>
        </p:txBody>
      </p:sp>
      <p:grpSp>
        <p:nvGrpSpPr>
          <p:cNvPr id="36" name="Group 35"/>
          <p:cNvGrpSpPr>
            <a:grpSpLocks noChangeAspect="1"/>
          </p:cNvGrpSpPr>
          <p:nvPr/>
        </p:nvGrpSpPr>
        <p:grpSpPr>
          <a:xfrm>
            <a:off x="1240558" y="2962068"/>
            <a:ext cx="6662879" cy="875773"/>
            <a:chOff x="1505311" y="3259663"/>
            <a:chExt cx="6662879" cy="467891"/>
          </a:xfrm>
        </p:grpSpPr>
        <p:sp>
          <p:nvSpPr>
            <p:cNvPr id="10" name="Pentagon 9"/>
            <p:cNvSpPr/>
            <p:nvPr/>
          </p:nvSpPr>
          <p:spPr>
            <a:xfrm>
              <a:off x="1505311" y="3396098"/>
              <a:ext cx="2160000" cy="123111"/>
            </a:xfrm>
            <a:prstGeom prst="homePlate">
              <a:avLst/>
            </a:prstGeom>
            <a:solidFill>
              <a:schemeClr val="accent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nchorCtr="0">
              <a:noAutofit/>
            </a:bodyPr>
            <a:lstStyle/>
            <a:p>
              <a:pPr algn="ctr"/>
              <a:r>
                <a:rPr lang="en-US" sz="800" b="1" dirty="0" smtClean="0"/>
                <a:t>STRs, CTRs</a:t>
              </a:r>
              <a:endParaRPr lang="en-US" sz="800" b="1" dirty="0"/>
            </a:p>
          </p:txBody>
        </p:sp>
        <p:sp>
          <p:nvSpPr>
            <p:cNvPr id="11" name="Chevron 10"/>
            <p:cNvSpPr/>
            <p:nvPr/>
          </p:nvSpPr>
          <p:spPr>
            <a:xfrm>
              <a:off x="3756753" y="3259663"/>
              <a:ext cx="2160000" cy="117831"/>
            </a:xfrm>
            <a:prstGeom prst="chevron">
              <a:avLst/>
            </a:prstGeom>
            <a:solidFill>
              <a:schemeClr val="accent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nchorCtr="0">
              <a:noAutofit/>
            </a:bodyPr>
            <a:lstStyle/>
            <a:p>
              <a:pPr algn="ctr"/>
              <a:r>
                <a:rPr lang="en-US" sz="800" b="1" dirty="0" smtClean="0">
                  <a:solidFill>
                    <a:srgbClr val="FFFFFF"/>
                  </a:solidFill>
                </a:rPr>
                <a:t>PRODUCTION OF INFORMATION</a:t>
              </a:r>
              <a:endParaRPr lang="en-US" sz="800" b="1" dirty="0">
                <a:solidFill>
                  <a:srgbClr val="FFFFFF"/>
                </a:solidFill>
              </a:endParaRPr>
            </a:p>
          </p:txBody>
        </p:sp>
        <p:cxnSp>
          <p:nvCxnSpPr>
            <p:cNvPr id="30" name="Straight Connector 29"/>
            <p:cNvCxnSpPr/>
            <p:nvPr/>
          </p:nvCxnSpPr>
          <p:spPr>
            <a:xfrm>
              <a:off x="6008190" y="3564172"/>
              <a:ext cx="2160000" cy="0"/>
            </a:xfrm>
            <a:prstGeom prst="line">
              <a:avLst/>
            </a:prstGeom>
            <a:ln w="285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a:off x="3756753" y="3727554"/>
              <a:ext cx="2160000" cy="0"/>
            </a:xfrm>
            <a:prstGeom prst="line">
              <a:avLst/>
            </a:prstGeom>
            <a:ln w="28575" cmpd="sng">
              <a:solidFill>
                <a:srgbClr val="FFFFFF"/>
              </a:solidFill>
            </a:ln>
            <a:effectLst/>
          </p:spPr>
          <p:style>
            <a:lnRef idx="2">
              <a:schemeClr val="accent1"/>
            </a:lnRef>
            <a:fillRef idx="0">
              <a:schemeClr val="accent1"/>
            </a:fillRef>
            <a:effectRef idx="1">
              <a:schemeClr val="accent1"/>
            </a:effectRef>
            <a:fontRef idx="minor">
              <a:schemeClr val="tx1"/>
            </a:fontRef>
          </p:style>
        </p:cxnSp>
      </p:grpSp>
      <p:sp>
        <p:nvSpPr>
          <p:cNvPr id="21" name="Rectangle 18"/>
          <p:cNvSpPr/>
          <p:nvPr/>
        </p:nvSpPr>
        <p:spPr>
          <a:xfrm>
            <a:off x="3491998" y="3457553"/>
            <a:ext cx="2160000" cy="540000"/>
          </a:xfrm>
          <a:prstGeom prst="rect">
            <a:avLst/>
          </a:prstGeom>
          <a:solidFill>
            <a:schemeClr val="accent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800" b="1" dirty="0" smtClean="0"/>
              <a:t>FIU</a:t>
            </a:r>
          </a:p>
        </p:txBody>
      </p:sp>
      <p:sp>
        <p:nvSpPr>
          <p:cNvPr id="28" name="Rectangle 18"/>
          <p:cNvSpPr/>
          <p:nvPr/>
        </p:nvSpPr>
        <p:spPr>
          <a:xfrm>
            <a:off x="5743442" y="3182618"/>
            <a:ext cx="2160000" cy="197126"/>
          </a:xfrm>
          <a:prstGeom prst="rect">
            <a:avLst/>
          </a:prstGeom>
          <a:solidFill>
            <a:schemeClr val="accent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800" b="1" dirty="0" smtClean="0"/>
              <a:t>PUBLIC PROSECUTION</a:t>
            </a:r>
          </a:p>
        </p:txBody>
      </p:sp>
      <p:sp>
        <p:nvSpPr>
          <p:cNvPr id="31" name="Rectangle 18"/>
          <p:cNvSpPr/>
          <p:nvPr/>
        </p:nvSpPr>
        <p:spPr>
          <a:xfrm>
            <a:off x="5743442" y="3414115"/>
            <a:ext cx="2160000" cy="197126"/>
          </a:xfrm>
          <a:prstGeom prst="rect">
            <a:avLst/>
          </a:prstGeom>
          <a:solidFill>
            <a:schemeClr val="accent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800" b="1" dirty="0" smtClean="0"/>
              <a:t>JUDICIAL AUTHORITIES</a:t>
            </a:r>
          </a:p>
        </p:txBody>
      </p:sp>
      <p:sp>
        <p:nvSpPr>
          <p:cNvPr id="34" name="Rectangle 18"/>
          <p:cNvSpPr/>
          <p:nvPr/>
        </p:nvSpPr>
        <p:spPr>
          <a:xfrm>
            <a:off x="5743442" y="3645612"/>
            <a:ext cx="2160000" cy="197126"/>
          </a:xfrm>
          <a:prstGeom prst="rect">
            <a:avLst/>
          </a:prstGeom>
          <a:solidFill>
            <a:schemeClr val="accent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800" b="1" dirty="0" smtClean="0"/>
              <a:t>CRIMINAL POLICE</a:t>
            </a:r>
          </a:p>
        </p:txBody>
      </p:sp>
      <p:sp>
        <p:nvSpPr>
          <p:cNvPr id="37" name="Rectangle 18"/>
          <p:cNvSpPr/>
          <p:nvPr/>
        </p:nvSpPr>
        <p:spPr>
          <a:xfrm>
            <a:off x="5743437" y="3877109"/>
            <a:ext cx="2160000" cy="197126"/>
          </a:xfrm>
          <a:prstGeom prst="rect">
            <a:avLst/>
          </a:prstGeom>
          <a:solidFill>
            <a:schemeClr val="accent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800" b="1" dirty="0" smtClean="0"/>
              <a:t>ASSETS RECOVERY OFFICE</a:t>
            </a:r>
          </a:p>
        </p:txBody>
      </p:sp>
      <p:sp>
        <p:nvSpPr>
          <p:cNvPr id="38" name="Rectangle 18"/>
          <p:cNvSpPr/>
          <p:nvPr/>
        </p:nvSpPr>
        <p:spPr>
          <a:xfrm>
            <a:off x="5743442" y="4113545"/>
            <a:ext cx="2160000" cy="197126"/>
          </a:xfrm>
          <a:prstGeom prst="rect">
            <a:avLst/>
          </a:prstGeom>
          <a:solidFill>
            <a:schemeClr val="accent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800" b="1" dirty="0" smtClean="0"/>
              <a:t>FIU COUNTERPARTS</a:t>
            </a:r>
          </a:p>
        </p:txBody>
      </p:sp>
      <p:sp>
        <p:nvSpPr>
          <p:cNvPr id="39" name="Rectangle 18"/>
          <p:cNvSpPr/>
          <p:nvPr/>
        </p:nvSpPr>
        <p:spPr>
          <a:xfrm>
            <a:off x="1240559" y="3473438"/>
            <a:ext cx="2058354" cy="197126"/>
          </a:xfrm>
          <a:prstGeom prst="rect">
            <a:avLst/>
          </a:prstGeom>
          <a:solidFill>
            <a:schemeClr val="accent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800" b="1" dirty="0" smtClean="0"/>
              <a:t>OBLIGED ENTITIES</a:t>
            </a:r>
          </a:p>
        </p:txBody>
      </p:sp>
      <p:sp>
        <p:nvSpPr>
          <p:cNvPr id="40" name="Pentagon 9"/>
          <p:cNvSpPr/>
          <p:nvPr/>
        </p:nvSpPr>
        <p:spPr>
          <a:xfrm>
            <a:off x="1240559" y="3857168"/>
            <a:ext cx="2160000" cy="230432"/>
          </a:xfrm>
          <a:prstGeom prst="homePlate">
            <a:avLst/>
          </a:prstGeom>
          <a:solidFill>
            <a:schemeClr val="accent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nchorCtr="0">
            <a:noAutofit/>
          </a:bodyPr>
          <a:lstStyle/>
          <a:p>
            <a:pPr algn="ctr"/>
            <a:r>
              <a:rPr lang="en-US" sz="800" b="1" dirty="0" smtClean="0"/>
              <a:t>REQUESTs / SPONT. INFO OR  INTEL REPORTS</a:t>
            </a:r>
            <a:endParaRPr lang="en-US" sz="800" b="1" dirty="0"/>
          </a:p>
        </p:txBody>
      </p:sp>
      <p:sp>
        <p:nvSpPr>
          <p:cNvPr id="41" name="Rectangle 18"/>
          <p:cNvSpPr/>
          <p:nvPr/>
        </p:nvSpPr>
        <p:spPr>
          <a:xfrm>
            <a:off x="1240559" y="4105881"/>
            <a:ext cx="2058354" cy="197126"/>
          </a:xfrm>
          <a:prstGeom prst="rect">
            <a:avLst/>
          </a:prstGeom>
          <a:solidFill>
            <a:schemeClr val="accent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800" b="1" dirty="0" smtClean="0"/>
              <a:t>FIU COUNTERPARTS </a:t>
            </a:r>
          </a:p>
        </p:txBody>
      </p:sp>
      <p:sp>
        <p:nvSpPr>
          <p:cNvPr id="43" name="Chevron 10"/>
          <p:cNvSpPr/>
          <p:nvPr/>
        </p:nvSpPr>
        <p:spPr>
          <a:xfrm flipH="1">
            <a:off x="3491998" y="4370214"/>
            <a:ext cx="2160000" cy="220550"/>
          </a:xfrm>
          <a:prstGeom prst="chevron">
            <a:avLst/>
          </a:prstGeom>
          <a:solidFill>
            <a:schemeClr val="accent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nchorCtr="0">
            <a:noAutofit/>
          </a:bodyPr>
          <a:lstStyle/>
          <a:p>
            <a:pPr algn="ctr"/>
            <a:r>
              <a:rPr lang="en-US" sz="800" b="1" dirty="0" smtClean="0">
                <a:solidFill>
                  <a:srgbClr val="FFFFFF"/>
                </a:solidFill>
              </a:rPr>
              <a:t>FEEDBACK</a:t>
            </a:r>
            <a:endParaRPr lang="en-US" sz="800" b="1" dirty="0">
              <a:solidFill>
                <a:srgbClr val="FFFFFF"/>
              </a:solidFill>
            </a:endParaRPr>
          </a:p>
        </p:txBody>
      </p:sp>
      <p:sp>
        <p:nvSpPr>
          <p:cNvPr id="20" name="TextBox 5"/>
          <p:cNvSpPr txBox="1"/>
          <p:nvPr/>
        </p:nvSpPr>
        <p:spPr>
          <a:xfrm>
            <a:off x="1" y="978640"/>
            <a:ext cx="9144000" cy="535681"/>
          </a:xfrm>
          <a:prstGeom prst="rect">
            <a:avLst/>
          </a:prstGeom>
          <a:noFill/>
        </p:spPr>
        <p:txBody>
          <a:bodyPr wrap="square" lIns="359959" tIns="89990" rIns="359959" bIns="89990" rtlCol="0">
            <a:spAutoFit/>
          </a:bodyPr>
          <a:lstStyle/>
          <a:p>
            <a:pPr algn="just"/>
            <a:endParaRPr lang="pt-PT" sz="1100" dirty="0">
              <a:solidFill>
                <a:srgbClr val="254061"/>
              </a:solidFill>
            </a:endParaRPr>
          </a:p>
          <a:p>
            <a:pPr lvl="0" algn="just"/>
            <a:endParaRPr lang="pt-PT" sz="1200" dirty="0" smtClean="0">
              <a:solidFill>
                <a:srgbClr val="254061"/>
              </a:solidFill>
            </a:endParaRPr>
          </a:p>
        </p:txBody>
      </p:sp>
      <p:sp>
        <p:nvSpPr>
          <p:cNvPr id="22" name="TextBox 5"/>
          <p:cNvSpPr txBox="1"/>
          <p:nvPr/>
        </p:nvSpPr>
        <p:spPr>
          <a:xfrm>
            <a:off x="1" y="978640"/>
            <a:ext cx="9144000" cy="1197400"/>
          </a:xfrm>
          <a:prstGeom prst="rect">
            <a:avLst/>
          </a:prstGeom>
          <a:noFill/>
        </p:spPr>
        <p:txBody>
          <a:bodyPr wrap="square" lIns="359959" tIns="89990" rIns="359959" bIns="89990" rtlCol="0">
            <a:spAutoFit/>
          </a:bodyPr>
          <a:lstStyle/>
          <a:p>
            <a:pPr algn="just"/>
            <a:r>
              <a:rPr lang="en-US" sz="1100" dirty="0">
                <a:solidFill>
                  <a:srgbClr val="254061"/>
                </a:solidFill>
              </a:rPr>
              <a:t>Within the framework of the analysis of suspicious and/or </a:t>
            </a:r>
            <a:r>
              <a:rPr lang="en-US" sz="1100" dirty="0" smtClean="0">
                <a:solidFill>
                  <a:srgbClr val="254061"/>
                </a:solidFill>
              </a:rPr>
              <a:t>threshold </a:t>
            </a:r>
            <a:r>
              <a:rPr lang="en-US" sz="1100" dirty="0">
                <a:solidFill>
                  <a:srgbClr val="254061"/>
                </a:solidFill>
              </a:rPr>
              <a:t>transaction reports, the FIU </a:t>
            </a:r>
            <a:r>
              <a:rPr lang="en-US" sz="1100" dirty="0" smtClean="0">
                <a:solidFill>
                  <a:srgbClr val="254061"/>
                </a:solidFill>
              </a:rPr>
              <a:t>works alongside with DCIAP</a:t>
            </a:r>
            <a:r>
              <a:rPr lang="en-US" sz="1100" dirty="0">
                <a:solidFill>
                  <a:srgbClr val="254061"/>
                </a:solidFill>
              </a:rPr>
              <a:t>, </a:t>
            </a:r>
            <a:r>
              <a:rPr lang="en-US" sz="1100" dirty="0" smtClean="0">
                <a:solidFill>
                  <a:srgbClr val="254061"/>
                </a:solidFill>
              </a:rPr>
              <a:t>and </a:t>
            </a:r>
            <a:r>
              <a:rPr lang="en-US" sz="1100" dirty="0" smtClean="0">
                <a:solidFill>
                  <a:srgbClr val="254061"/>
                </a:solidFill>
              </a:rPr>
              <a:t>exchanges information through </a:t>
            </a:r>
            <a:r>
              <a:rPr lang="en-US" sz="1100" dirty="0">
                <a:solidFill>
                  <a:srgbClr val="254061"/>
                </a:solidFill>
              </a:rPr>
              <a:t>the preparation of operational analysis </a:t>
            </a:r>
            <a:r>
              <a:rPr lang="en-US" sz="1100" dirty="0" smtClean="0">
                <a:solidFill>
                  <a:srgbClr val="254061"/>
                </a:solidFill>
              </a:rPr>
              <a:t>reports</a:t>
            </a:r>
            <a:r>
              <a:rPr lang="en-US" sz="1100" dirty="0" smtClean="0">
                <a:solidFill>
                  <a:srgbClr val="254061"/>
                </a:solidFill>
              </a:rPr>
              <a:t>. </a:t>
            </a:r>
            <a:endParaRPr lang="en-US" sz="1100" dirty="0">
              <a:solidFill>
                <a:srgbClr val="254061"/>
              </a:solidFill>
            </a:endParaRPr>
          </a:p>
          <a:p>
            <a:pPr algn="just"/>
            <a:endParaRPr lang="en-US" sz="1100" dirty="0">
              <a:solidFill>
                <a:srgbClr val="254061"/>
              </a:solidFill>
            </a:endParaRPr>
          </a:p>
          <a:p>
            <a:pPr algn="just"/>
            <a:r>
              <a:rPr lang="en-US" sz="1100" dirty="0">
                <a:solidFill>
                  <a:srgbClr val="254061"/>
                </a:solidFill>
              </a:rPr>
              <a:t>Requests for information received from the competent authorities are covered by Law 54/2021 of </a:t>
            </a:r>
            <a:r>
              <a:rPr lang="en-US" sz="1100" dirty="0" smtClean="0">
                <a:solidFill>
                  <a:srgbClr val="254061"/>
                </a:solidFill>
              </a:rPr>
              <a:t>August 13th. </a:t>
            </a:r>
            <a:endParaRPr lang="en-US" sz="1100" dirty="0">
              <a:solidFill>
                <a:srgbClr val="254061"/>
              </a:solidFill>
            </a:endParaRPr>
          </a:p>
          <a:p>
            <a:pPr algn="just"/>
            <a:r>
              <a:rPr lang="en-US" sz="1100" dirty="0">
                <a:solidFill>
                  <a:srgbClr val="254061"/>
                </a:solidFill>
              </a:rPr>
              <a:t> </a:t>
            </a:r>
          </a:p>
          <a:p>
            <a:pPr algn="just"/>
            <a:r>
              <a:rPr lang="en-US" sz="1100" dirty="0">
                <a:solidFill>
                  <a:srgbClr val="254061"/>
                </a:solidFill>
              </a:rPr>
              <a:t>It is up to the FIU to provide feedback on the suspicious transaction reports received (the result of the analysis and the respective </a:t>
            </a:r>
            <a:r>
              <a:rPr lang="en-US" sz="1100" dirty="0" smtClean="0">
                <a:solidFill>
                  <a:srgbClr val="254061"/>
                </a:solidFill>
              </a:rPr>
              <a:t>processing</a:t>
            </a:r>
            <a:r>
              <a:rPr lang="en-US" sz="1100" dirty="0" smtClean="0">
                <a:solidFill>
                  <a:srgbClr val="254061"/>
                </a:solidFill>
              </a:rPr>
              <a:t>).</a:t>
            </a:r>
            <a:endParaRPr lang="pt-PT" sz="1100" dirty="0">
              <a:solidFill>
                <a:srgbClr val="254061"/>
              </a:solidFill>
            </a:endParaRPr>
          </a:p>
        </p:txBody>
      </p:sp>
    </p:spTree>
    <p:extLst>
      <p:ext uri="{BB962C8B-B14F-4D97-AF65-F5344CB8AC3E}">
        <p14:creationId xmlns:p14="http://schemas.microsoft.com/office/powerpoint/2010/main" val="38958310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29"/>
          <p:cNvSpPr txBox="1"/>
          <p:nvPr/>
        </p:nvSpPr>
        <p:spPr>
          <a:xfrm>
            <a:off x="0" y="1210849"/>
            <a:ext cx="2940436" cy="3240000"/>
          </a:xfrm>
          <a:prstGeom prst="rect">
            <a:avLst/>
          </a:prstGeom>
          <a:solidFill>
            <a:schemeClr val="accent1">
              <a:lumMod val="50000"/>
            </a:schemeClr>
          </a:solidFill>
        </p:spPr>
        <p:txBody>
          <a:bodyPr wrap="square" lIns="359959" tIns="89990" rIns="359959" bIns="89990" rtlCol="0" anchor="t">
            <a:noAutofit/>
          </a:bodyPr>
          <a:lstStyle/>
          <a:p>
            <a:pPr algn="ctr">
              <a:lnSpc>
                <a:spcPct val="150000"/>
              </a:lnSpc>
            </a:pPr>
            <a:r>
              <a:rPr lang="pt-PT" sz="1000" b="1" dirty="0">
                <a:solidFill>
                  <a:srgbClr val="FFFFFF"/>
                </a:solidFill>
              </a:rPr>
              <a:t>HUMAN RESOURCES</a:t>
            </a:r>
          </a:p>
        </p:txBody>
      </p:sp>
      <p:sp>
        <p:nvSpPr>
          <p:cNvPr id="4" name="Rectangle 3"/>
          <p:cNvSpPr/>
          <p:nvPr/>
        </p:nvSpPr>
        <p:spPr>
          <a:xfrm>
            <a:off x="0" y="1"/>
            <a:ext cx="9144000" cy="899996"/>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359959" tIns="179980" rIns="359959" bIns="179980" rtlCol="0" anchor="ctr"/>
          <a:lstStyle/>
          <a:p>
            <a:r>
              <a:rPr lang="pt-PT" sz="2400" dirty="0"/>
              <a:t>FINANCIAL INTELLIGENCE UNIT</a:t>
            </a:r>
          </a:p>
        </p:txBody>
      </p:sp>
      <p:sp>
        <p:nvSpPr>
          <p:cNvPr id="5" name="Slide Number Placeholder 1"/>
          <p:cNvSpPr>
            <a:spLocks noGrp="1"/>
          </p:cNvSpPr>
          <p:nvPr>
            <p:ph type="sldNum" sz="quarter" idx="12"/>
          </p:nvPr>
        </p:nvSpPr>
        <p:spPr>
          <a:xfrm>
            <a:off x="7858806" y="4767264"/>
            <a:ext cx="1285195" cy="273844"/>
          </a:xfrm>
        </p:spPr>
        <p:txBody>
          <a:bodyPr lIns="359959" tIns="89990" rIns="359959" bIns="89990"/>
          <a:lstStyle/>
          <a:p>
            <a:fld id="{6B9A430A-1239-824B-971C-3B3143C875C6}" type="slidenum">
              <a:rPr lang="en-US" sz="1000">
                <a:solidFill>
                  <a:srgbClr val="254061"/>
                </a:solidFill>
              </a:rPr>
              <a:pPr/>
              <a:t>8</a:t>
            </a:fld>
            <a:endParaRPr lang="en-US" sz="1000" dirty="0">
              <a:solidFill>
                <a:srgbClr val="254061"/>
              </a:solidFill>
            </a:endParaRPr>
          </a:p>
        </p:txBody>
      </p:sp>
      <p:grpSp>
        <p:nvGrpSpPr>
          <p:cNvPr id="31" name="Group 2"/>
          <p:cNvGrpSpPr/>
          <p:nvPr/>
        </p:nvGrpSpPr>
        <p:grpSpPr>
          <a:xfrm>
            <a:off x="3528000" y="1180610"/>
            <a:ext cx="5040000" cy="3303367"/>
            <a:chOff x="3528000" y="1371982"/>
            <a:chExt cx="5040000" cy="3303367"/>
          </a:xfrm>
        </p:grpSpPr>
        <p:cxnSp>
          <p:nvCxnSpPr>
            <p:cNvPr id="32" name="Straight Connector 66"/>
            <p:cNvCxnSpPr/>
            <p:nvPr/>
          </p:nvCxnSpPr>
          <p:spPr>
            <a:xfrm rot="16200000">
              <a:off x="6876487" y="2906594"/>
              <a:ext cx="900000" cy="0"/>
            </a:xfrm>
            <a:prstGeom prst="line">
              <a:avLst/>
            </a:prstGeom>
            <a:ln w="19050" cmpd="sng">
              <a:solidFill>
                <a:srgbClr val="95B3D7"/>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63"/>
            <p:cNvCxnSpPr/>
            <p:nvPr/>
          </p:nvCxnSpPr>
          <p:spPr>
            <a:xfrm rot="16200000">
              <a:off x="6024163" y="2906594"/>
              <a:ext cx="900000" cy="0"/>
            </a:xfrm>
            <a:prstGeom prst="line">
              <a:avLst/>
            </a:prstGeom>
            <a:ln w="19050" cmpd="sng">
              <a:solidFill>
                <a:srgbClr val="95B3D7"/>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69"/>
            <p:cNvCxnSpPr/>
            <p:nvPr/>
          </p:nvCxnSpPr>
          <p:spPr>
            <a:xfrm>
              <a:off x="5598934" y="2175538"/>
              <a:ext cx="449066" cy="0"/>
            </a:xfrm>
            <a:prstGeom prst="line">
              <a:avLst/>
            </a:prstGeom>
            <a:ln w="19050" cmpd="sng">
              <a:solidFill>
                <a:schemeClr val="accent1">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35" name="Straight Connector 70"/>
            <p:cNvCxnSpPr/>
            <p:nvPr/>
          </p:nvCxnSpPr>
          <p:spPr>
            <a:xfrm rot="16200000">
              <a:off x="5598000" y="2006593"/>
              <a:ext cx="900000" cy="0"/>
            </a:xfrm>
            <a:prstGeom prst="line">
              <a:avLst/>
            </a:prstGeom>
            <a:ln w="19050" cmpd="sng">
              <a:solidFill>
                <a:schemeClr val="accent1">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68"/>
            <p:cNvCxnSpPr/>
            <p:nvPr/>
          </p:nvCxnSpPr>
          <p:spPr>
            <a:xfrm rot="16200000">
              <a:off x="4049516" y="3176594"/>
              <a:ext cx="1439996" cy="0"/>
            </a:xfrm>
            <a:prstGeom prst="line">
              <a:avLst/>
            </a:prstGeom>
            <a:ln w="19050" cmpd="sng">
              <a:solidFill>
                <a:schemeClr val="accent1">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37" name="Straight Connector 67"/>
            <p:cNvCxnSpPr/>
            <p:nvPr/>
          </p:nvCxnSpPr>
          <p:spPr>
            <a:xfrm rot="16200000">
              <a:off x="7188810" y="3446593"/>
              <a:ext cx="1980000" cy="0"/>
            </a:xfrm>
            <a:prstGeom prst="line">
              <a:avLst/>
            </a:prstGeom>
            <a:ln w="19050" cmpd="sng">
              <a:solidFill>
                <a:schemeClr val="accent1">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38" name="Straight Connector 62"/>
            <p:cNvCxnSpPr/>
            <p:nvPr/>
          </p:nvCxnSpPr>
          <p:spPr>
            <a:xfrm rot="16200000">
              <a:off x="4631838" y="3446593"/>
              <a:ext cx="1980000" cy="0"/>
            </a:xfrm>
            <a:prstGeom prst="line">
              <a:avLst/>
            </a:prstGeom>
            <a:ln w="19050" cmpd="sng">
              <a:solidFill>
                <a:schemeClr val="accent1">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39" name="Straight Connector 61"/>
            <p:cNvCxnSpPr/>
            <p:nvPr/>
          </p:nvCxnSpPr>
          <p:spPr>
            <a:xfrm rot="16200000">
              <a:off x="3197190" y="3176593"/>
              <a:ext cx="1440000" cy="0"/>
            </a:xfrm>
            <a:prstGeom prst="line">
              <a:avLst/>
            </a:prstGeom>
            <a:ln w="19050" cmpd="sng">
              <a:solidFill>
                <a:schemeClr val="accent1">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sp>
          <p:nvSpPr>
            <p:cNvPr id="40" name="Rectangle 40"/>
            <p:cNvSpPr/>
            <p:nvPr/>
          </p:nvSpPr>
          <p:spPr>
            <a:xfrm>
              <a:off x="5658810" y="1371982"/>
              <a:ext cx="778380" cy="467999"/>
            </a:xfrm>
            <a:prstGeom prst="rect">
              <a:avLst/>
            </a:prstGeom>
            <a:solidFill>
              <a:schemeClr val="accent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800" b="1" dirty="0" smtClean="0"/>
                <a:t>DIRECTORSHIP</a:t>
              </a:r>
              <a:endParaRPr lang="en-US" sz="800" b="1" dirty="0"/>
            </a:p>
          </p:txBody>
        </p:sp>
        <p:sp>
          <p:nvSpPr>
            <p:cNvPr id="48" name="Rectangle 44"/>
            <p:cNvSpPr/>
            <p:nvPr/>
          </p:nvSpPr>
          <p:spPr>
            <a:xfrm>
              <a:off x="7789620" y="4207350"/>
              <a:ext cx="778380" cy="467999"/>
            </a:xfrm>
            <a:prstGeom prst="rect">
              <a:avLst/>
            </a:prstGeom>
            <a:solidFill>
              <a:schemeClr val="accent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800" b="1" dirty="0" smtClean="0"/>
                <a:t>DOCUMENTS AND ARCHIVE</a:t>
              </a:r>
              <a:endParaRPr lang="en-US" sz="800" b="1" dirty="0"/>
            </a:p>
          </p:txBody>
        </p:sp>
        <p:sp>
          <p:nvSpPr>
            <p:cNvPr id="49" name="Rectangle 45"/>
            <p:cNvSpPr/>
            <p:nvPr/>
          </p:nvSpPr>
          <p:spPr>
            <a:xfrm>
              <a:off x="5232649" y="3640277"/>
              <a:ext cx="778380" cy="467999"/>
            </a:xfrm>
            <a:prstGeom prst="rect">
              <a:avLst/>
            </a:prstGeom>
            <a:solidFill>
              <a:schemeClr val="accent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800" b="1" dirty="0" smtClean="0"/>
                <a:t>COLLATION </a:t>
              </a:r>
            </a:p>
            <a:p>
              <a:pPr algn="ctr"/>
              <a:r>
                <a:rPr lang="en-US" sz="800" b="1" dirty="0" smtClean="0"/>
                <a:t>AND ANALYSIS SQUAD</a:t>
              </a:r>
              <a:endParaRPr lang="en-US" sz="800" b="1" dirty="0"/>
            </a:p>
          </p:txBody>
        </p:sp>
        <p:sp>
          <p:nvSpPr>
            <p:cNvPr id="52" name="Rectangle 46"/>
            <p:cNvSpPr/>
            <p:nvPr/>
          </p:nvSpPr>
          <p:spPr>
            <a:xfrm>
              <a:off x="5232649" y="4207350"/>
              <a:ext cx="778380" cy="467999"/>
            </a:xfrm>
            <a:prstGeom prst="rect">
              <a:avLst/>
            </a:prstGeom>
            <a:solidFill>
              <a:schemeClr val="accent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800" b="1" dirty="0" smtClean="0"/>
                <a:t>COOPERATION</a:t>
              </a:r>
            </a:p>
            <a:p>
              <a:pPr algn="ctr"/>
              <a:r>
                <a:rPr lang="en-US" sz="800" b="1" dirty="0" smtClean="0"/>
                <a:t>SQUAD</a:t>
              </a:r>
              <a:endParaRPr lang="en-US" sz="800" b="1" dirty="0"/>
            </a:p>
          </p:txBody>
        </p:sp>
        <p:sp>
          <p:nvSpPr>
            <p:cNvPr id="58" name="Rectangle 52"/>
            <p:cNvSpPr/>
            <p:nvPr/>
          </p:nvSpPr>
          <p:spPr>
            <a:xfrm>
              <a:off x="4380324" y="3640277"/>
              <a:ext cx="778380" cy="467999"/>
            </a:xfrm>
            <a:prstGeom prst="rect">
              <a:avLst/>
            </a:prstGeom>
            <a:solidFill>
              <a:schemeClr val="accent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800" b="1" dirty="0" smtClean="0"/>
                <a:t>SQUADS</a:t>
              </a:r>
              <a:endParaRPr lang="en-US" sz="800" b="1" dirty="0"/>
            </a:p>
          </p:txBody>
        </p:sp>
        <p:sp>
          <p:nvSpPr>
            <p:cNvPr id="59" name="Rectangle 53"/>
            <p:cNvSpPr/>
            <p:nvPr/>
          </p:nvSpPr>
          <p:spPr>
            <a:xfrm>
              <a:off x="3528000" y="3073204"/>
              <a:ext cx="778380" cy="467999"/>
            </a:xfrm>
            <a:prstGeom prst="rect">
              <a:avLst/>
            </a:prstGeom>
            <a:solidFill>
              <a:schemeClr val="accent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800" b="1" dirty="0" smtClean="0"/>
                <a:t>LIAISON</a:t>
              </a:r>
            </a:p>
            <a:p>
              <a:pPr algn="ctr"/>
              <a:r>
                <a:rPr lang="en-US" sz="800" b="1" dirty="0" smtClean="0"/>
                <a:t>STANDING</a:t>
              </a:r>
            </a:p>
            <a:p>
              <a:pPr algn="ctr"/>
              <a:r>
                <a:rPr lang="en-US" sz="800" b="1" dirty="0" smtClean="0"/>
                <a:t>GROUP</a:t>
              </a:r>
              <a:endParaRPr lang="en-US" sz="800" b="1" dirty="0"/>
            </a:p>
          </p:txBody>
        </p:sp>
        <p:sp>
          <p:nvSpPr>
            <p:cNvPr id="60" name="Rectangle 54"/>
            <p:cNvSpPr/>
            <p:nvPr/>
          </p:nvSpPr>
          <p:spPr>
            <a:xfrm>
              <a:off x="3528000" y="3640277"/>
              <a:ext cx="778380" cy="467999"/>
            </a:xfrm>
            <a:prstGeom prst="rect">
              <a:avLst/>
            </a:prstGeom>
            <a:solidFill>
              <a:schemeClr val="accent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800" b="1" dirty="0" smtClean="0"/>
                <a:t>LIAISON </a:t>
              </a:r>
            </a:p>
            <a:p>
              <a:pPr algn="ctr"/>
              <a:r>
                <a:rPr lang="en-US" sz="800" b="1" dirty="0" smtClean="0"/>
                <a:t>OFFICERS</a:t>
              </a:r>
              <a:endParaRPr lang="en-US" sz="800" b="1" dirty="0"/>
            </a:p>
          </p:txBody>
        </p:sp>
        <p:sp>
          <p:nvSpPr>
            <p:cNvPr id="65" name="Rectangle 43"/>
            <p:cNvSpPr/>
            <p:nvPr/>
          </p:nvSpPr>
          <p:spPr>
            <a:xfrm>
              <a:off x="7789620" y="3640277"/>
              <a:ext cx="778380" cy="467999"/>
            </a:xfrm>
            <a:prstGeom prst="rect">
              <a:avLst/>
            </a:prstGeom>
            <a:solidFill>
              <a:schemeClr val="accent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800" b="1" dirty="0" smtClean="0"/>
                <a:t>GENERAL SUPPORT SERVICE</a:t>
              </a:r>
              <a:endParaRPr lang="en-US" sz="800" b="1" dirty="0"/>
            </a:p>
          </p:txBody>
        </p:sp>
        <p:sp>
          <p:nvSpPr>
            <p:cNvPr id="66" name="Rectangle 49"/>
            <p:cNvSpPr/>
            <p:nvPr/>
          </p:nvSpPr>
          <p:spPr>
            <a:xfrm>
              <a:off x="5232649" y="3073204"/>
              <a:ext cx="778380" cy="467999"/>
            </a:xfrm>
            <a:prstGeom prst="rect">
              <a:avLst/>
            </a:prstGeom>
            <a:solidFill>
              <a:schemeClr val="accent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800" b="1" dirty="0" smtClean="0"/>
                <a:t>INTELLIGENCE SECTION</a:t>
              </a:r>
              <a:endParaRPr lang="en-US" sz="800" b="1" dirty="0"/>
            </a:p>
          </p:txBody>
        </p:sp>
        <p:sp>
          <p:nvSpPr>
            <p:cNvPr id="72" name="Rectangle 50"/>
            <p:cNvSpPr/>
            <p:nvPr/>
          </p:nvSpPr>
          <p:spPr>
            <a:xfrm>
              <a:off x="4380324" y="3073204"/>
              <a:ext cx="778380" cy="467999"/>
            </a:xfrm>
            <a:prstGeom prst="rect">
              <a:avLst/>
            </a:prstGeom>
            <a:solidFill>
              <a:schemeClr val="accent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800" b="1" dirty="0" smtClean="0"/>
                <a:t>RESEARCH SECTION</a:t>
              </a:r>
              <a:endParaRPr lang="en-US" sz="800" b="1" dirty="0"/>
            </a:p>
          </p:txBody>
        </p:sp>
        <p:sp>
          <p:nvSpPr>
            <p:cNvPr id="74" name="Rectangle 55"/>
            <p:cNvSpPr/>
            <p:nvPr/>
          </p:nvSpPr>
          <p:spPr>
            <a:xfrm>
              <a:off x="3528000" y="2506130"/>
              <a:ext cx="778380" cy="467999"/>
            </a:xfrm>
            <a:prstGeom prst="rect">
              <a:avLst/>
            </a:prstGeom>
            <a:solidFill>
              <a:schemeClr val="accent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800" b="1" dirty="0" smtClean="0"/>
                <a:t>COORDINATION</a:t>
              </a:r>
            </a:p>
            <a:p>
              <a:pPr algn="ctr"/>
              <a:r>
                <a:rPr lang="en-US" sz="800" b="1" dirty="0" smtClean="0"/>
                <a:t>COUNCIL</a:t>
              </a:r>
              <a:endParaRPr lang="en-US" sz="800" b="1" dirty="0"/>
            </a:p>
          </p:txBody>
        </p:sp>
        <p:sp>
          <p:nvSpPr>
            <p:cNvPr id="75" name="Rectangle 56"/>
            <p:cNvSpPr/>
            <p:nvPr/>
          </p:nvSpPr>
          <p:spPr>
            <a:xfrm>
              <a:off x="5102741" y="1939056"/>
              <a:ext cx="778380" cy="467999"/>
            </a:xfrm>
            <a:prstGeom prst="rect">
              <a:avLst/>
            </a:prstGeom>
            <a:solidFill>
              <a:schemeClr val="accent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800" b="1" dirty="0" smtClean="0"/>
                <a:t>ADMINISTRATIVE</a:t>
              </a:r>
            </a:p>
            <a:p>
              <a:pPr algn="ctr"/>
              <a:r>
                <a:rPr lang="en-US" sz="800" b="1" dirty="0" smtClean="0"/>
                <a:t>SUPPORT</a:t>
              </a:r>
              <a:endParaRPr lang="en-US" sz="800" b="1" dirty="0"/>
            </a:p>
          </p:txBody>
        </p:sp>
        <p:cxnSp>
          <p:nvCxnSpPr>
            <p:cNvPr id="76" name="Straight Connector 60"/>
            <p:cNvCxnSpPr/>
            <p:nvPr/>
          </p:nvCxnSpPr>
          <p:spPr>
            <a:xfrm>
              <a:off x="3907453" y="2456593"/>
              <a:ext cx="4281094" cy="0"/>
            </a:xfrm>
            <a:prstGeom prst="line">
              <a:avLst/>
            </a:prstGeom>
            <a:ln w="19050" cmpd="sng">
              <a:solidFill>
                <a:schemeClr val="accent1">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sp>
          <p:nvSpPr>
            <p:cNvPr id="77" name="Rectangle 41"/>
            <p:cNvSpPr/>
            <p:nvPr/>
          </p:nvSpPr>
          <p:spPr>
            <a:xfrm>
              <a:off x="6084973" y="3073204"/>
              <a:ext cx="778380" cy="467999"/>
            </a:xfrm>
            <a:prstGeom prst="rect">
              <a:avLst/>
            </a:prstGeom>
            <a:solidFill>
              <a:schemeClr val="accent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800" b="1" dirty="0" smtClean="0"/>
                <a:t>INTITUTIONAL COOPERATION SECTION</a:t>
              </a:r>
              <a:endParaRPr lang="en-US" sz="800" b="1" dirty="0"/>
            </a:p>
          </p:txBody>
        </p:sp>
        <p:sp>
          <p:nvSpPr>
            <p:cNvPr id="78" name="Rectangle 42"/>
            <p:cNvSpPr/>
            <p:nvPr/>
          </p:nvSpPr>
          <p:spPr>
            <a:xfrm>
              <a:off x="6937297" y="3073204"/>
              <a:ext cx="778380" cy="467999"/>
            </a:xfrm>
            <a:prstGeom prst="rect">
              <a:avLst/>
            </a:prstGeom>
            <a:solidFill>
              <a:schemeClr val="accent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800" b="1" dirty="0" smtClean="0"/>
                <a:t>TECHNICAL ASSESSORSHIP</a:t>
              </a:r>
              <a:endParaRPr lang="en-US" sz="800" b="1" dirty="0"/>
            </a:p>
          </p:txBody>
        </p:sp>
      </p:grpSp>
      <p:graphicFrame>
        <p:nvGraphicFramePr>
          <p:cNvPr id="41" name="Chart 72"/>
          <p:cNvGraphicFramePr>
            <a:graphicFrameLocks noChangeAspect="1"/>
          </p:cNvGraphicFramePr>
          <p:nvPr>
            <p:extLst>
              <p:ext uri="{D42A27DB-BD31-4B8C-83A1-F6EECF244321}">
                <p14:modId xmlns:p14="http://schemas.microsoft.com/office/powerpoint/2010/main" val="205623231"/>
              </p:ext>
            </p:extLst>
          </p:nvPr>
        </p:nvGraphicFramePr>
        <p:xfrm>
          <a:off x="-179454" y="1772944"/>
          <a:ext cx="3599996" cy="240237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732085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9144000" cy="899996"/>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359959" tIns="179980" rIns="359959" bIns="179980" rtlCol="0" anchor="ctr"/>
          <a:lstStyle/>
          <a:p>
            <a:r>
              <a:rPr lang="pt-PT" dirty="0" smtClean="0"/>
              <a:t>REPORTS RECEIVED – BY SECTOR</a:t>
            </a:r>
            <a:endParaRPr lang="pt-PT" dirty="0"/>
          </a:p>
        </p:txBody>
      </p:sp>
      <p:sp>
        <p:nvSpPr>
          <p:cNvPr id="6" name="TextBox 5"/>
          <p:cNvSpPr txBox="1"/>
          <p:nvPr/>
        </p:nvSpPr>
        <p:spPr>
          <a:xfrm>
            <a:off x="2952001" y="1373272"/>
            <a:ext cx="6192000" cy="2582395"/>
          </a:xfrm>
          <a:prstGeom prst="rect">
            <a:avLst/>
          </a:prstGeom>
          <a:noFill/>
        </p:spPr>
        <p:txBody>
          <a:bodyPr wrap="square" lIns="359959" tIns="89990" rIns="359959" bIns="89990" rtlCol="0">
            <a:spAutoFit/>
          </a:bodyPr>
          <a:lstStyle/>
          <a:p>
            <a:pPr algn="just"/>
            <a:endParaRPr lang="pt-PT" sz="1100" dirty="0" smtClean="0">
              <a:solidFill>
                <a:srgbClr val="254061"/>
              </a:solidFill>
            </a:endParaRPr>
          </a:p>
          <a:p>
            <a:pPr algn="just"/>
            <a:r>
              <a:rPr lang="en-US" altLang="pt-PT" sz="1100" dirty="0" smtClean="0">
                <a:solidFill>
                  <a:schemeClr val="tx2"/>
                </a:solidFill>
                <a:latin typeface="Calibri" panose="020F0502020204030204" pitchFamily="34" charset="0"/>
              </a:rPr>
              <a:t>In relation to 2021, STRs had an increase of 10,7%, whereas the threshold reports increased in 26,9%.</a:t>
            </a:r>
          </a:p>
          <a:p>
            <a:pPr algn="just"/>
            <a:endParaRPr lang="pt-PT" sz="1100" dirty="0" smtClean="0">
              <a:solidFill>
                <a:srgbClr val="254061"/>
              </a:solidFill>
            </a:endParaRPr>
          </a:p>
          <a:p>
            <a:pPr algn="just"/>
            <a:endParaRPr lang="pt-PT" sz="1100" dirty="0" smtClean="0">
              <a:solidFill>
                <a:srgbClr val="254061"/>
              </a:solidFill>
            </a:endParaRPr>
          </a:p>
          <a:p>
            <a:pPr algn="just"/>
            <a:endParaRPr lang="pt-PT" sz="1100" dirty="0" smtClean="0">
              <a:solidFill>
                <a:srgbClr val="254061"/>
              </a:solidFill>
            </a:endParaRPr>
          </a:p>
          <a:p>
            <a:pPr algn="just"/>
            <a:endParaRPr lang="pt-PT" sz="1100" dirty="0">
              <a:solidFill>
                <a:srgbClr val="254061"/>
              </a:solidFill>
            </a:endParaRPr>
          </a:p>
          <a:p>
            <a:pPr algn="just"/>
            <a:endParaRPr lang="pt-PT" sz="1100" dirty="0" smtClean="0">
              <a:solidFill>
                <a:srgbClr val="254061"/>
              </a:solidFill>
            </a:endParaRPr>
          </a:p>
          <a:p>
            <a:pPr algn="just"/>
            <a:endParaRPr lang="pt-PT" sz="1100" dirty="0">
              <a:solidFill>
                <a:srgbClr val="254061"/>
              </a:solidFill>
            </a:endParaRPr>
          </a:p>
          <a:p>
            <a:pPr algn="just"/>
            <a:endParaRPr lang="pt-PT" sz="1100" dirty="0" smtClean="0">
              <a:solidFill>
                <a:srgbClr val="254061"/>
              </a:solidFill>
            </a:endParaRPr>
          </a:p>
          <a:p>
            <a:pPr algn="just"/>
            <a:endParaRPr lang="pt-PT" sz="1100" dirty="0">
              <a:solidFill>
                <a:srgbClr val="254061"/>
              </a:solidFill>
            </a:endParaRPr>
          </a:p>
          <a:p>
            <a:pPr algn="just"/>
            <a:endParaRPr lang="pt-PT" sz="1100" dirty="0" smtClean="0">
              <a:solidFill>
                <a:srgbClr val="254061"/>
              </a:solidFill>
            </a:endParaRPr>
          </a:p>
          <a:p>
            <a:pPr algn="just"/>
            <a:endParaRPr lang="pt-PT" sz="1100" dirty="0">
              <a:solidFill>
                <a:srgbClr val="254061"/>
              </a:solidFill>
            </a:endParaRPr>
          </a:p>
          <a:p>
            <a:pPr algn="just"/>
            <a:endParaRPr lang="pt-PT" sz="1100" dirty="0" smtClean="0">
              <a:solidFill>
                <a:srgbClr val="254061"/>
              </a:solidFill>
            </a:endParaRPr>
          </a:p>
        </p:txBody>
      </p:sp>
      <p:sp>
        <p:nvSpPr>
          <p:cNvPr id="5" name="Slide Number Placeholder 1"/>
          <p:cNvSpPr>
            <a:spLocks noGrp="1"/>
          </p:cNvSpPr>
          <p:nvPr>
            <p:ph type="sldNum" sz="quarter" idx="12"/>
          </p:nvPr>
        </p:nvSpPr>
        <p:spPr>
          <a:xfrm>
            <a:off x="7858806" y="4767264"/>
            <a:ext cx="1285195" cy="273844"/>
          </a:xfrm>
        </p:spPr>
        <p:txBody>
          <a:bodyPr lIns="359959" tIns="89990" rIns="359959" bIns="89990"/>
          <a:lstStyle/>
          <a:p>
            <a:fld id="{6B9A430A-1239-824B-971C-3B3143C875C6}" type="slidenum">
              <a:rPr lang="en-US" sz="1000">
                <a:solidFill>
                  <a:srgbClr val="254061"/>
                </a:solidFill>
              </a:rPr>
              <a:pPr/>
              <a:t>9</a:t>
            </a:fld>
            <a:endParaRPr lang="en-US" sz="1000" dirty="0">
              <a:solidFill>
                <a:srgbClr val="254061"/>
              </a:solidFill>
            </a:endParaRPr>
          </a:p>
        </p:txBody>
      </p:sp>
      <p:sp>
        <p:nvSpPr>
          <p:cNvPr id="18" name="TextBox 17"/>
          <p:cNvSpPr txBox="1"/>
          <p:nvPr/>
        </p:nvSpPr>
        <p:spPr>
          <a:xfrm>
            <a:off x="0" y="1210849"/>
            <a:ext cx="2940436" cy="3240000"/>
          </a:xfrm>
          <a:prstGeom prst="rect">
            <a:avLst/>
          </a:prstGeom>
          <a:solidFill>
            <a:schemeClr val="accent1">
              <a:lumMod val="50000"/>
            </a:schemeClr>
          </a:solidFill>
        </p:spPr>
        <p:txBody>
          <a:bodyPr wrap="square" lIns="359959" tIns="89990" rIns="359959" bIns="89990" rtlCol="0" anchor="ctr">
            <a:noAutofit/>
          </a:bodyPr>
          <a:lstStyle/>
          <a:p>
            <a:pPr algn="r">
              <a:lnSpc>
                <a:spcPct val="150000"/>
              </a:lnSpc>
            </a:pPr>
            <a:r>
              <a:rPr lang="pt-PT" sz="1000" b="1" dirty="0">
                <a:solidFill>
                  <a:srgbClr val="FFFFFF"/>
                </a:solidFill>
              </a:rPr>
              <a:t>IN </a:t>
            </a:r>
            <a:r>
              <a:rPr lang="pt-PT" sz="1000" b="1" dirty="0" smtClean="0">
                <a:solidFill>
                  <a:srgbClr val="FFFFFF"/>
                </a:solidFill>
              </a:rPr>
              <a:t>2022, 11,136 </a:t>
            </a:r>
            <a:r>
              <a:rPr lang="pt-PT" sz="1000" b="1" dirty="0" err="1">
                <a:solidFill>
                  <a:srgbClr val="FFFFFF"/>
                </a:solidFill>
              </a:rPr>
              <a:t>STRs</a:t>
            </a:r>
            <a:r>
              <a:rPr lang="pt-PT" sz="1000" b="1" dirty="0">
                <a:solidFill>
                  <a:srgbClr val="FFFFFF"/>
                </a:solidFill>
              </a:rPr>
              <a:t> AND </a:t>
            </a:r>
            <a:r>
              <a:rPr lang="pt-PT" sz="1000" b="1" dirty="0" smtClean="0">
                <a:solidFill>
                  <a:srgbClr val="FFFFFF"/>
                </a:solidFill>
              </a:rPr>
              <a:t>68,864 </a:t>
            </a:r>
            <a:r>
              <a:rPr lang="pt-PT" sz="1000" b="1" dirty="0">
                <a:solidFill>
                  <a:srgbClr val="FFFFFF"/>
                </a:solidFill>
              </a:rPr>
              <a:t>THRESHOLD REPORTS</a:t>
            </a:r>
            <a:r>
              <a:rPr lang="en-US" sz="1000" b="1" dirty="0">
                <a:solidFill>
                  <a:srgbClr val="FFFFFF"/>
                </a:solidFill>
              </a:rPr>
              <a:t>, FROM ALL THE SECTORS INVOLVED, WERE RECEIVED AND ANALYSED</a:t>
            </a:r>
            <a:r>
              <a:rPr lang="pt-PT" sz="1000" b="1" dirty="0" smtClean="0">
                <a:solidFill>
                  <a:srgbClr val="FFFFFF"/>
                </a:solidFill>
              </a:rPr>
              <a:t>.</a:t>
            </a:r>
            <a:endParaRPr lang="pt-PT" sz="1000" b="1" dirty="0">
              <a:solidFill>
                <a:srgbClr val="FFFFFF"/>
              </a:solidFill>
            </a:endParaRPr>
          </a:p>
        </p:txBody>
      </p:sp>
      <p:graphicFrame>
        <p:nvGraphicFramePr>
          <p:cNvPr id="3" name="Tabela 2"/>
          <p:cNvGraphicFramePr>
            <a:graphicFrameLocks noGrp="1"/>
          </p:cNvGraphicFramePr>
          <p:nvPr>
            <p:extLst>
              <p:ext uri="{D42A27DB-BD31-4B8C-83A1-F6EECF244321}">
                <p14:modId xmlns:p14="http://schemas.microsoft.com/office/powerpoint/2010/main" val="179852054"/>
              </p:ext>
            </p:extLst>
          </p:nvPr>
        </p:nvGraphicFramePr>
        <p:xfrm>
          <a:off x="3668400" y="2347549"/>
          <a:ext cx="4759200" cy="1461952"/>
        </p:xfrm>
        <a:graphic>
          <a:graphicData uri="http://schemas.openxmlformats.org/drawingml/2006/table">
            <a:tbl>
              <a:tblPr firstRow="1" firstCol="1" bandRow="1"/>
              <a:tblGrid>
                <a:gridCol w="4168800">
                  <a:extLst>
                    <a:ext uri="{9D8B030D-6E8A-4147-A177-3AD203B41FA5}">
                      <a16:colId xmlns:a16="http://schemas.microsoft.com/office/drawing/2014/main" val="153332046"/>
                    </a:ext>
                  </a:extLst>
                </a:gridCol>
                <a:gridCol w="590400">
                  <a:extLst>
                    <a:ext uri="{9D8B030D-6E8A-4147-A177-3AD203B41FA5}">
                      <a16:colId xmlns:a16="http://schemas.microsoft.com/office/drawing/2014/main" val="883195120"/>
                    </a:ext>
                  </a:extLst>
                </a:gridCol>
              </a:tblGrid>
              <a:tr h="0">
                <a:tc>
                  <a:txBody>
                    <a:bodyPr/>
                    <a:lstStyle/>
                    <a:p>
                      <a:pPr>
                        <a:lnSpc>
                          <a:spcPct val="115000"/>
                        </a:lnSpc>
                        <a:spcBef>
                          <a:spcPts val="500"/>
                        </a:spcBef>
                        <a:spcAft>
                          <a:spcPts val="0"/>
                        </a:spcAft>
                      </a:pPr>
                      <a:r>
                        <a:rPr lang="en-US" sz="900" b="1" noProof="0" dirty="0" smtClean="0">
                          <a:effectLst/>
                          <a:latin typeface="Calibri Light" panose="020F0302020204030204" pitchFamily="34" charset="0"/>
                          <a:ea typeface="Times New Roman" panose="02020603050405020304" pitchFamily="18" charset="0"/>
                          <a:cs typeface="Calibri Light" panose="020F0302020204030204" pitchFamily="34" charset="0"/>
                        </a:rPr>
                        <a:t>Type</a:t>
                      </a:r>
                      <a:r>
                        <a:rPr lang="en-US" sz="900" b="1" baseline="0" noProof="0" dirty="0" smtClean="0">
                          <a:effectLst/>
                          <a:latin typeface="Calibri Light" panose="020F0302020204030204" pitchFamily="34" charset="0"/>
                          <a:ea typeface="Times New Roman" panose="02020603050405020304" pitchFamily="18" charset="0"/>
                          <a:cs typeface="Calibri Light" panose="020F0302020204030204" pitchFamily="34" charset="0"/>
                        </a:rPr>
                        <a:t> of Sector</a:t>
                      </a:r>
                      <a:endParaRPr lang="en-US" sz="900" noProof="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b="1" dirty="0" smtClean="0">
                          <a:effectLst/>
                          <a:latin typeface="Calibri Light" panose="020F0302020204030204" pitchFamily="34" charset="0"/>
                          <a:ea typeface="Times New Roman" panose="02020603050405020304" pitchFamily="18" charset="0"/>
                          <a:cs typeface="Times New Roman" panose="02020603050405020304" pitchFamily="18" charset="0"/>
                        </a:rPr>
                        <a:t>No.</a:t>
                      </a:r>
                      <a:r>
                        <a:rPr lang="pt-PT" sz="900" b="1" baseline="0" dirty="0" smtClean="0">
                          <a:effectLst/>
                          <a:latin typeface="Calibri Light" panose="020F0302020204030204" pitchFamily="34" charset="0"/>
                          <a:ea typeface="Times New Roman" panose="02020603050405020304" pitchFamily="18" charset="0"/>
                          <a:cs typeface="Times New Roman" panose="02020603050405020304" pitchFamily="18" charset="0"/>
                        </a:rPr>
                        <a:t> </a:t>
                      </a:r>
                      <a:r>
                        <a:rPr lang="pt-PT" sz="900" b="1" baseline="0" dirty="0" err="1" smtClean="0">
                          <a:effectLst/>
                          <a:latin typeface="Calibri Light" panose="020F0302020204030204" pitchFamily="34" charset="0"/>
                          <a:ea typeface="Times New Roman" panose="02020603050405020304" pitchFamily="18" charset="0"/>
                          <a:cs typeface="Times New Roman" panose="02020603050405020304" pitchFamily="18" charset="0"/>
                        </a:rPr>
                        <a:t>STRs</a:t>
                      </a:r>
                      <a:endParaRPr lang="pt-PT" sz="900" b="1"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419851109"/>
                  </a:ext>
                </a:extLst>
              </a:tr>
              <a:tr h="200080">
                <a:tc>
                  <a:txBody>
                    <a:bodyPr/>
                    <a:lstStyle/>
                    <a:p>
                      <a:pPr>
                        <a:lnSpc>
                          <a:spcPct val="115000"/>
                        </a:lnSpc>
                        <a:spcBef>
                          <a:spcPts val="500"/>
                        </a:spcBef>
                        <a:spcAft>
                          <a:spcPts val="0"/>
                        </a:spcAft>
                      </a:pPr>
                      <a:r>
                        <a:rPr lang="en-US" sz="900" noProof="0" dirty="0" smtClean="0">
                          <a:effectLst/>
                          <a:latin typeface="Calibri Light" panose="020F0302020204030204" pitchFamily="34" charset="0"/>
                          <a:ea typeface="Times New Roman" panose="02020603050405020304" pitchFamily="18" charset="0"/>
                          <a:cs typeface="Calibri Light" panose="020F0302020204030204" pitchFamily="34" charset="0"/>
                        </a:rPr>
                        <a:t>Financial</a:t>
                      </a:r>
                      <a:endParaRPr lang="en-US" sz="900" noProof="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a:effectLst/>
                          <a:latin typeface="Calibri Light" panose="020F0302020204030204" pitchFamily="34" charset="0"/>
                          <a:ea typeface="Times New Roman" panose="02020603050405020304" pitchFamily="18" charset="0"/>
                          <a:cs typeface="Calibri Light" panose="020F0302020204030204" pitchFamily="34" charset="0"/>
                        </a:rPr>
                        <a:t>9314</a:t>
                      </a:r>
                      <a:endParaRPr lang="pt-PT" sz="9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072696393"/>
                  </a:ext>
                </a:extLst>
              </a:tr>
              <a:tr h="0">
                <a:tc>
                  <a:txBody>
                    <a:bodyPr/>
                    <a:lstStyle/>
                    <a:p>
                      <a:pPr>
                        <a:lnSpc>
                          <a:spcPct val="115000"/>
                        </a:lnSpc>
                        <a:spcBef>
                          <a:spcPts val="500"/>
                        </a:spcBef>
                        <a:spcAft>
                          <a:spcPts val="0"/>
                        </a:spcAft>
                      </a:pPr>
                      <a:r>
                        <a:rPr lang="en-US" sz="900" noProof="0" dirty="0" smtClean="0">
                          <a:effectLst/>
                          <a:latin typeface="Calibri Light" panose="020F0302020204030204" pitchFamily="34" charset="0"/>
                          <a:ea typeface="Times New Roman" panose="02020603050405020304" pitchFamily="18" charset="0"/>
                          <a:cs typeface="Calibri Light" panose="020F0302020204030204" pitchFamily="34" charset="0"/>
                        </a:rPr>
                        <a:t>Non Financial</a:t>
                      </a:r>
                      <a:endParaRPr lang="en-US" sz="900" noProof="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a:effectLst/>
                          <a:latin typeface="Calibri Light" panose="020F0302020204030204" pitchFamily="34" charset="0"/>
                          <a:ea typeface="Times New Roman" panose="02020603050405020304" pitchFamily="18" charset="0"/>
                          <a:cs typeface="Calibri Light" panose="020F0302020204030204" pitchFamily="34" charset="0"/>
                        </a:rPr>
                        <a:t>1058</a:t>
                      </a:r>
                      <a:endParaRPr lang="pt-PT" sz="9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438256664"/>
                  </a:ext>
                </a:extLst>
              </a:tr>
              <a:tr h="0">
                <a:tc>
                  <a:txBody>
                    <a:bodyPr/>
                    <a:lstStyle/>
                    <a:p>
                      <a:pPr>
                        <a:lnSpc>
                          <a:spcPct val="115000"/>
                        </a:lnSpc>
                        <a:spcBef>
                          <a:spcPts val="500"/>
                        </a:spcBef>
                        <a:spcAft>
                          <a:spcPts val="0"/>
                        </a:spcAft>
                      </a:pPr>
                      <a:r>
                        <a:rPr lang="en-US" sz="900" noProof="0" dirty="0" smtClean="0">
                          <a:effectLst/>
                          <a:latin typeface="Calibri Light" panose="020F0302020204030204" pitchFamily="34" charset="0"/>
                          <a:ea typeface="Times New Roman" panose="02020603050405020304" pitchFamily="18" charset="0"/>
                          <a:cs typeface="Calibri Light" panose="020F0302020204030204" pitchFamily="34" charset="0"/>
                        </a:rPr>
                        <a:t>Auxiliary Entities</a:t>
                      </a:r>
                      <a:endParaRPr lang="en-US" sz="900" noProof="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a:effectLst/>
                          <a:latin typeface="Calibri Light" panose="020F0302020204030204" pitchFamily="34" charset="0"/>
                          <a:ea typeface="Times New Roman" panose="02020603050405020304" pitchFamily="18" charset="0"/>
                          <a:cs typeface="Calibri Light" panose="020F0302020204030204" pitchFamily="34" charset="0"/>
                        </a:rPr>
                        <a:t>477</a:t>
                      </a:r>
                      <a:endParaRPr lang="pt-PT" sz="9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504595569"/>
                  </a:ext>
                </a:extLst>
              </a:tr>
              <a:tr h="0">
                <a:tc>
                  <a:txBody>
                    <a:bodyPr/>
                    <a:lstStyle/>
                    <a:p>
                      <a:pPr>
                        <a:lnSpc>
                          <a:spcPct val="115000"/>
                        </a:lnSpc>
                        <a:spcBef>
                          <a:spcPts val="500"/>
                        </a:spcBef>
                        <a:spcAft>
                          <a:spcPts val="0"/>
                        </a:spcAft>
                      </a:pPr>
                      <a:r>
                        <a:rPr lang="en-US" sz="900" noProof="0" dirty="0" smtClean="0">
                          <a:effectLst/>
                          <a:latin typeface="Calibri Light" panose="020F0302020204030204" pitchFamily="34" charset="0"/>
                          <a:ea typeface="Times New Roman" panose="02020603050405020304" pitchFamily="18" charset="0"/>
                          <a:cs typeface="Calibri Light" panose="020F0302020204030204" pitchFamily="34" charset="0"/>
                        </a:rPr>
                        <a:t>Other entities</a:t>
                      </a:r>
                      <a:endParaRPr lang="en-US" sz="900" noProof="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a:effectLst/>
                          <a:latin typeface="Calibri Light" panose="020F0302020204030204" pitchFamily="34" charset="0"/>
                          <a:ea typeface="Times New Roman" panose="02020603050405020304" pitchFamily="18" charset="0"/>
                          <a:cs typeface="Calibri Light" panose="020F0302020204030204" pitchFamily="34" charset="0"/>
                        </a:rPr>
                        <a:t>22</a:t>
                      </a:r>
                      <a:endParaRPr lang="pt-PT" sz="9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825873081"/>
                  </a:ext>
                </a:extLst>
              </a:tr>
              <a:tr h="0">
                <a:tc>
                  <a:txBody>
                    <a:bodyPr/>
                    <a:lstStyle/>
                    <a:p>
                      <a:pPr>
                        <a:lnSpc>
                          <a:spcPct val="115000"/>
                        </a:lnSpc>
                        <a:spcBef>
                          <a:spcPts val="500"/>
                        </a:spcBef>
                        <a:spcAft>
                          <a:spcPts val="0"/>
                        </a:spcAft>
                      </a:pPr>
                      <a:r>
                        <a:rPr lang="en-US" sz="900" noProof="0" dirty="0" smtClean="0">
                          <a:effectLst/>
                          <a:latin typeface="Calibri Light" panose="020F0302020204030204" pitchFamily="34" charset="0"/>
                          <a:ea typeface="Times New Roman" panose="02020603050405020304" pitchFamily="18" charset="0"/>
                          <a:cs typeface="Calibri Light" panose="020F0302020204030204" pitchFamily="34" charset="0"/>
                        </a:rPr>
                        <a:t>Financial Sector Supervising</a:t>
                      </a:r>
                      <a:r>
                        <a:rPr lang="en-US" sz="900" baseline="0" noProof="0" dirty="0" smtClean="0">
                          <a:effectLst/>
                          <a:latin typeface="Calibri Light" panose="020F0302020204030204" pitchFamily="34" charset="0"/>
                          <a:ea typeface="Times New Roman" panose="02020603050405020304" pitchFamily="18" charset="0"/>
                          <a:cs typeface="Calibri Light" panose="020F0302020204030204" pitchFamily="34" charset="0"/>
                        </a:rPr>
                        <a:t> Entities </a:t>
                      </a:r>
                      <a:endParaRPr lang="en-US" sz="900" noProof="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a:effectLst/>
                          <a:latin typeface="Calibri Light" panose="020F0302020204030204" pitchFamily="34" charset="0"/>
                          <a:ea typeface="Times New Roman" panose="02020603050405020304" pitchFamily="18" charset="0"/>
                          <a:cs typeface="Calibri Light" panose="020F0302020204030204" pitchFamily="34" charset="0"/>
                        </a:rPr>
                        <a:t>190</a:t>
                      </a:r>
                      <a:endParaRPr lang="pt-PT" sz="9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420030733"/>
                  </a:ext>
                </a:extLst>
              </a:tr>
              <a:tr h="0">
                <a:tc>
                  <a:txBody>
                    <a:bodyPr/>
                    <a:lstStyle/>
                    <a:p>
                      <a:pPr>
                        <a:lnSpc>
                          <a:spcPct val="115000"/>
                        </a:lnSpc>
                        <a:spcBef>
                          <a:spcPts val="500"/>
                        </a:spcBef>
                        <a:spcAft>
                          <a:spcPts val="0"/>
                        </a:spcAft>
                      </a:pPr>
                      <a:r>
                        <a:rPr lang="en-US" sz="900" noProof="0" dirty="0" smtClean="0">
                          <a:effectLst/>
                          <a:latin typeface="Calibri Light" panose="020F0302020204030204" pitchFamily="34" charset="0"/>
                          <a:ea typeface="Times New Roman" panose="02020603050405020304" pitchFamily="18" charset="0"/>
                          <a:cs typeface="Calibri Light" panose="020F0302020204030204" pitchFamily="34" charset="0"/>
                        </a:rPr>
                        <a:t>Non-Financial Sector Supervising Entities</a:t>
                      </a:r>
                      <a:endParaRPr lang="en-US" sz="900" noProof="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dirty="0" smtClean="0">
                          <a:effectLst/>
                          <a:latin typeface="Calibri Light" panose="020F0302020204030204" pitchFamily="34" charset="0"/>
                          <a:ea typeface="Times New Roman" panose="02020603050405020304" pitchFamily="18" charset="0"/>
                          <a:cs typeface="Calibri Light" panose="020F0302020204030204" pitchFamily="34" charset="0"/>
                        </a:rPr>
                        <a:t>69</a:t>
                      </a:r>
                      <a:endParaRPr lang="pt-PT" sz="9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632151109"/>
                  </a:ext>
                </a:extLst>
              </a:tr>
              <a:tr h="0">
                <a:tc>
                  <a:txBody>
                    <a:bodyPr/>
                    <a:lstStyle/>
                    <a:p>
                      <a:pPr>
                        <a:lnSpc>
                          <a:spcPct val="115000"/>
                        </a:lnSpc>
                        <a:spcBef>
                          <a:spcPts val="500"/>
                        </a:spcBef>
                        <a:spcAft>
                          <a:spcPts val="0"/>
                        </a:spcAft>
                      </a:pPr>
                      <a:r>
                        <a:rPr lang="en-US" sz="900" noProof="0" dirty="0" smtClean="0">
                          <a:effectLst/>
                          <a:latin typeface="Calibri Light" panose="020F0302020204030204" pitchFamily="34" charset="0"/>
                          <a:ea typeface="Times New Roman" panose="02020603050405020304" pitchFamily="18" charset="0"/>
                          <a:cs typeface="Calibri Light" panose="020F0302020204030204" pitchFamily="34" charset="0"/>
                        </a:rPr>
                        <a:t>Supervision Authorities of the Non-Financial</a:t>
                      </a:r>
                      <a:r>
                        <a:rPr lang="en-US" sz="900" baseline="0" noProof="0" dirty="0" smtClean="0">
                          <a:effectLst/>
                          <a:latin typeface="Calibri Light" panose="020F0302020204030204" pitchFamily="34" charset="0"/>
                          <a:ea typeface="Times New Roman" panose="02020603050405020304" pitchFamily="18" charset="0"/>
                          <a:cs typeface="Calibri Light" panose="020F0302020204030204" pitchFamily="34" charset="0"/>
                        </a:rPr>
                        <a:t> Sector Auxiliary Entities</a:t>
                      </a:r>
                      <a:endParaRPr lang="en-US" sz="900" noProof="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a:effectLst/>
                          <a:latin typeface="Calibri Light" panose="020F0302020204030204" pitchFamily="34" charset="0"/>
                          <a:ea typeface="Times New Roman" panose="02020603050405020304" pitchFamily="18" charset="0"/>
                          <a:cs typeface="Calibri Light" panose="020F0302020204030204" pitchFamily="34" charset="0"/>
                        </a:rPr>
                        <a:t>6</a:t>
                      </a:r>
                      <a:endParaRPr lang="pt-PT" sz="9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969541349"/>
                  </a:ext>
                </a:extLst>
              </a:tr>
              <a:tr h="0">
                <a:tc>
                  <a:txBody>
                    <a:bodyPr/>
                    <a:lstStyle/>
                    <a:p>
                      <a:pPr>
                        <a:lnSpc>
                          <a:spcPct val="115000"/>
                        </a:lnSpc>
                        <a:spcBef>
                          <a:spcPts val="500"/>
                        </a:spcBef>
                        <a:spcAft>
                          <a:spcPts val="0"/>
                        </a:spcAft>
                      </a:pPr>
                      <a:r>
                        <a:rPr lang="en-US" sz="900" b="1" noProof="0" dirty="0" smtClean="0">
                          <a:effectLst/>
                          <a:latin typeface="Calibri Light" panose="020F0302020204030204" pitchFamily="34" charset="0"/>
                          <a:ea typeface="Times New Roman" panose="02020603050405020304" pitchFamily="18" charset="0"/>
                          <a:cs typeface="Calibri Light" panose="020F0302020204030204" pitchFamily="34" charset="0"/>
                        </a:rPr>
                        <a:t>Total</a:t>
                      </a:r>
                      <a:endParaRPr lang="en-US" sz="900" noProof="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r">
                        <a:lnSpc>
                          <a:spcPct val="115000"/>
                        </a:lnSpc>
                        <a:spcBef>
                          <a:spcPts val="500"/>
                        </a:spcBef>
                        <a:spcAft>
                          <a:spcPts val="0"/>
                        </a:spcAft>
                      </a:pPr>
                      <a:r>
                        <a:rPr lang="pt-PT" sz="900" b="1" dirty="0">
                          <a:effectLst/>
                          <a:latin typeface="Calibri Light" panose="020F0302020204030204" pitchFamily="34" charset="0"/>
                          <a:ea typeface="Times New Roman" panose="02020603050405020304" pitchFamily="18" charset="0"/>
                          <a:cs typeface="Calibri Light" panose="020F0302020204030204" pitchFamily="34" charset="0"/>
                        </a:rPr>
                        <a:t>11136</a:t>
                      </a:r>
                      <a:endParaRPr lang="pt-PT" sz="9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971605419"/>
                  </a:ext>
                </a:extLst>
              </a:tr>
            </a:tbl>
          </a:graphicData>
        </a:graphic>
      </p:graphicFrame>
    </p:spTree>
    <p:extLst>
      <p:ext uri="{BB962C8B-B14F-4D97-AF65-F5344CB8AC3E}">
        <p14:creationId xmlns:p14="http://schemas.microsoft.com/office/powerpoint/2010/main" val="13629556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45698</TotalTime>
  <Words>3807</Words>
  <Application>Microsoft Office PowerPoint</Application>
  <PresentationFormat>Apresentação no Ecrã (16:9)</PresentationFormat>
  <Paragraphs>494</Paragraphs>
  <Slides>35</Slides>
  <Notes>1</Notes>
  <HiddenSlides>0</HiddenSlides>
  <MMClips>0</MMClips>
  <ScaleCrop>false</ScaleCrop>
  <HeadingPairs>
    <vt:vector size="6" baseType="variant">
      <vt:variant>
        <vt:lpstr>Tipos de letra usados</vt:lpstr>
      </vt:variant>
      <vt:variant>
        <vt:i4>4</vt:i4>
      </vt:variant>
      <vt:variant>
        <vt:lpstr>Tema</vt:lpstr>
      </vt:variant>
      <vt:variant>
        <vt:i4>1</vt:i4>
      </vt:variant>
      <vt:variant>
        <vt:lpstr>Títulos dos diapositivos</vt:lpstr>
      </vt:variant>
      <vt:variant>
        <vt:i4>35</vt:i4>
      </vt:variant>
    </vt:vector>
  </HeadingPairs>
  <TitlesOfParts>
    <vt:vector size="40" baseType="lpstr">
      <vt:lpstr>Arial</vt:lpstr>
      <vt:lpstr>Calibri</vt:lpstr>
      <vt:lpstr>Calibri Light</vt:lpstr>
      <vt:lpstr>Times New Roman</vt:lpstr>
      <vt:lpstr>Office Theme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Unidade de Informação Financeira</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Relatório anual</dc:title>
  <dc:creator>Unidade de Informação Financeira - Secção de Cooperação Institucional</dc:creator>
  <cp:keywords>2021</cp:keywords>
  <cp:lastModifiedBy>apedrosa</cp:lastModifiedBy>
  <cp:revision>957</cp:revision>
  <cp:lastPrinted>2023-10-11T15:17:19Z</cp:lastPrinted>
  <dcterms:created xsi:type="dcterms:W3CDTF">2015-01-29T15:04:49Z</dcterms:created>
  <dcterms:modified xsi:type="dcterms:W3CDTF">2023-10-12T13:58:51Z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